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0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</p:sldIdLst>
  <p:sldSz cy="6858000" cx="9144000"/>
  <p:notesSz cx="6858000" cy="9144000"/>
  <p:embeddedFontLst>
    <p:embeddedFont>
      <p:font typeface="Shadows Into Light"/>
      <p:regular r:id="rId9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FECB158F-E14F-4E3F-98F0-77F68CDD1098}">
  <a:tblStyle styleId="{FECB158F-E14F-4E3F-98F0-77F68CDD1098}" styleName="Table_0"/>
  <a:tblStyle styleId="{4759FD94-1160-4A87-8979-027660488F9C}" styleName="Table_1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42" Type="http://schemas.openxmlformats.org/officeDocument/2006/relationships/slide" Target="slides/slide36.xml"/><Relationship Id="rId86" Type="http://schemas.openxmlformats.org/officeDocument/2006/relationships/slide" Target="slides/slide80.xml"/><Relationship Id="rId41" Type="http://schemas.openxmlformats.org/officeDocument/2006/relationships/slide" Target="slides/slide35.xml"/><Relationship Id="rId85" Type="http://schemas.openxmlformats.org/officeDocument/2006/relationships/slide" Target="slides/slide79.xml"/><Relationship Id="rId44" Type="http://schemas.openxmlformats.org/officeDocument/2006/relationships/slide" Target="slides/slide38.xml"/><Relationship Id="rId88" Type="http://schemas.openxmlformats.org/officeDocument/2006/relationships/slide" Target="slides/slide82.xml"/><Relationship Id="rId43" Type="http://schemas.openxmlformats.org/officeDocument/2006/relationships/slide" Target="slides/slide37.xml"/><Relationship Id="rId87" Type="http://schemas.openxmlformats.org/officeDocument/2006/relationships/slide" Target="slides/slide81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95" Type="http://schemas.openxmlformats.org/officeDocument/2006/relationships/slide" Target="slides/slide89.xml"/><Relationship Id="rId50" Type="http://schemas.openxmlformats.org/officeDocument/2006/relationships/slide" Target="slides/slide44.xml"/><Relationship Id="rId94" Type="http://schemas.openxmlformats.org/officeDocument/2006/relationships/slide" Target="slides/slide88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96" Type="http://schemas.openxmlformats.org/officeDocument/2006/relationships/font" Target="fonts/ShadowsIntoLight-regular.fntdata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Also used for kernel development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Removed </a:t>
            </a:r>
            <a:r>
              <a:rPr lang="en" sz="1800">
                <a:solidFill>
                  <a:schemeClr val="dk1"/>
                </a:solidFill>
              </a:rPr>
              <a:t>(</a:t>
            </a:r>
            <a:r>
              <a:rPr i="1"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nano scanf_math.c</a:t>
            </a:r>
            <a:r>
              <a:rPr lang="en" sz="1800">
                <a:solidFill>
                  <a:schemeClr val="dk1"/>
                </a:solidFill>
              </a:rPr>
              <a:t>). </a:t>
            </a:r>
            <a:r>
              <a:rPr lang="en" sz="1000">
                <a:solidFill>
                  <a:schemeClr val="dk1"/>
                </a:solidFill>
              </a:rPr>
              <a:t>From the open scanf_math.c 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Shape 4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Shape 4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Shape 4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Shape 4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Shape 4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Shape 4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Shape 4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Shape 4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Shape 4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Shape 4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Shape 4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Shape 5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Shape 5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Shape 5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Shape 5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Shape 5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Shape 5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Shape 5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Shape 5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Shape 5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Shape 5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Shape 5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Shape 6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Shape 6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Shape 6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Shape 6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Shape 6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Shape 6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Shape 6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Shape 6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Shape 6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Shape 6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0" name="Shape 10"/>
          <p:cNvSpPr txBox="1"/>
          <p:nvPr>
            <p:ph idx="1" type="subTitle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idx="1" type="body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ctr">
              <a:spcBef>
                <a:spcPts val="360"/>
              </a:spcBef>
              <a:buFont typeface="Arial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1" type="body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7" name="Shape 17"/>
          <p:cNvSpPr txBox="1"/>
          <p:nvPr>
            <p:ph idx="2" type="body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idx="1" type="body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2pPr>
            <a:lvl3pPr indent="0" lvl="2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3pPr>
            <a:lvl4pPr indent="0" lvl="3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4pPr>
            <a:lvl5pPr indent="0" lvl="4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5pPr>
            <a:lvl6pPr indent="0" lvl="5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6pPr>
            <a:lvl7pPr indent="0" lvl="6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7pPr>
            <a:lvl8pPr indent="0" lvl="7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8pPr>
            <a:lvl9pPr indent="0" lvl="8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subTitle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5" name="Shape 35"/>
          <p:cNvSpPr txBox="1"/>
          <p:nvPr>
            <p:ph idx="2" type="body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2pPr>
            <a:lvl3pPr indent="0" lvl="2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3pPr>
            <a:lvl4pPr indent="0" lvl="3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4pPr>
            <a:lvl5pPr indent="0" lvl="4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5pPr>
            <a:lvl6pPr indent="0" lvl="5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6pPr>
            <a:lvl7pPr indent="0" lvl="6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7pPr>
            <a:lvl8pPr indent="0" lvl="7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8pPr>
            <a:lvl9pPr indent="0" lvl="8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1pPr>
            <a:lvl2pPr indent="0" lvl="1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2pPr>
            <a:lvl3pPr indent="0" lvl="2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3pPr>
            <a:lvl4pPr indent="0" lvl="3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4pPr>
            <a:lvl5pPr indent="0" lvl="4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5pPr>
            <a:lvl6pPr indent="0" lvl="5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6pPr>
            <a:lvl7pPr indent="0" lvl="6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7pPr>
            <a:lvl8pPr indent="0" lvl="7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8pPr>
            <a:lvl9pPr indent="0" lvl="8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8.png"/><Relationship Id="rId4" Type="http://schemas.openxmlformats.org/officeDocument/2006/relationships/image" Target="../media/image2.png"/><Relationship Id="rId5" Type="http://schemas.openxmlformats.org/officeDocument/2006/relationships/hyperlink" Target="mailto:xxx@xxx.uh.ed" TargetMode="External"/><Relationship Id="rId6" Type="http://schemas.openxmlformats.org/officeDocument/2006/relationships/image" Target="../media/image11.png"/><Relationship Id="rId7" Type="http://schemas.openxmlformats.org/officeDocument/2006/relationships/image" Target="../media/image1.png"/><Relationship Id="rId8" Type="http://schemas.openxmlformats.org/officeDocument/2006/relationships/hyperlink" Target="https://twitter.com/UHCACDS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youtu.be/smGalmxPVYc" TargetMode="External"/><Relationship Id="rId4" Type="http://schemas.openxmlformats.org/officeDocument/2006/relationships/hyperlink" Target="https://youtu.be/MOz-fSDYlFc" TargetMode="External"/><Relationship Id="rId5" Type="http://schemas.openxmlformats.org/officeDocument/2006/relationships/image" Target="../media/image21.png"/><Relationship Id="rId6" Type="http://schemas.openxmlformats.org/officeDocument/2006/relationships/image" Target="../media/image19.png"/><Relationship Id="rId7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Relationship Id="rId4" Type="http://schemas.openxmlformats.org/officeDocument/2006/relationships/hyperlink" Target="https://www.youtube.com/watch?v=3DeLiClDd04&amp;index=2&amp;list=PL6gx4Cwl9DGAKIXv8Yr6nhGJ9Vlcjyymq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msdn.microsoft.com/en-us/library/3akey979%28VS.80%29.aspx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7.png"/><Relationship Id="rId4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hyperlink" Target="https://en.wikipedia.org/wiki/American_National_Standards_Institute" TargetMode="External"/><Relationship Id="rId10" Type="http://schemas.openxmlformats.org/officeDocument/2006/relationships/hyperlink" Target="https://en.wikipedia.org/wiki/Python_(programming_language)" TargetMode="External"/><Relationship Id="rId9" Type="http://schemas.openxmlformats.org/officeDocument/2006/relationships/hyperlink" Target="https://en.wikipedia.org/wiki/Java_(programming_language)" TargetMode="External"/><Relationship Id="rId5" Type="http://schemas.openxmlformats.org/officeDocument/2006/relationships/hyperlink" Target="https://en.wikipedia.org/wiki/International_Organization_for_Standardization" TargetMode="External"/><Relationship Id="rId6" Type="http://schemas.openxmlformats.org/officeDocument/2006/relationships/hyperlink" Target="https://en.wikipedia.org/wiki/Compiler" TargetMode="External"/><Relationship Id="rId7" Type="http://schemas.openxmlformats.org/officeDocument/2006/relationships/hyperlink" Target="https://en.wikipedia.org/wiki/Computer_architecture" TargetMode="External"/><Relationship Id="rId8" Type="http://schemas.openxmlformats.org/officeDocument/2006/relationships/hyperlink" Target="https://en.wikipedia.org/wiki/C%2B%2B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youtu.be/nNSn1uVNyiU?list=PL6gx4Cwl9DGAKIXv8Yr6nhGJ9Vlcjyymq" TargetMode="External"/><Relationship Id="rId4" Type="http://schemas.openxmlformats.org/officeDocument/2006/relationships/hyperlink" Target="https://youtu.be/ohVRskLlHqM?list=PL6gx4Cwl9DGAKIXv8Yr6nhGJ9Vlcjyymq" TargetMode="External"/><Relationship Id="rId5" Type="http://schemas.openxmlformats.org/officeDocument/2006/relationships/hyperlink" Target="https://youtu.be/KQsSvedn94U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2.png"/><Relationship Id="rId4" Type="http://schemas.openxmlformats.org/officeDocument/2006/relationships/image" Target="../media/image3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codechef.com/" TargetMode="External"/><Relationship Id="rId4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3.png"/><Relationship Id="rId4" Type="http://schemas.openxmlformats.org/officeDocument/2006/relationships/image" Target="../media/image3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s://youtu.be/6qiNJWw5aLI" TargetMode="External"/><Relationship Id="rId4" Type="http://schemas.openxmlformats.org/officeDocument/2006/relationships/hyperlink" Target="https://youtu.be/DZ0ZXipUx-A?list=PL6gx4Cwl9DGAKIXv8Yr6nhGJ9Vlcjyymq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s://youtu.be/Rxvv9krECNw" TargetMode="External"/><Relationship Id="rId4" Type="http://schemas.openxmlformats.org/officeDocument/2006/relationships/hyperlink" Target="https://youtu.be/h-HBipu_1P0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0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4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youtu.be/4j0pRe8rxhs" TargetMode="External"/><Relationship Id="rId4" Type="http://schemas.openxmlformats.org/officeDocument/2006/relationships/hyperlink" Target="https://youtu.be/I-vw0aIZ4FI" TargetMode="External"/><Relationship Id="rId9" Type="http://schemas.openxmlformats.org/officeDocument/2006/relationships/hyperlink" Target="https://www.youtube.com/watch?v=2RP4f9beidc" TargetMode="External"/><Relationship Id="rId5" Type="http://schemas.openxmlformats.org/officeDocument/2006/relationships/hyperlink" Target="https://youtu.be/341VqGbPFk8" TargetMode="External"/><Relationship Id="rId6" Type="http://schemas.openxmlformats.org/officeDocument/2006/relationships/hyperlink" Target="https://youtu.be/_oyuKw3vBf8" TargetMode="External"/><Relationship Id="rId7" Type="http://schemas.openxmlformats.org/officeDocument/2006/relationships/hyperlink" Target="https://youtu.be/ye2tvFir65g" TargetMode="External"/><Relationship Id="rId8" Type="http://schemas.openxmlformats.org/officeDocument/2006/relationships/hyperlink" Target="https://youtu.be/VMFKz7Klx7I" TargetMode="Externa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5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54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8.xml"/><Relationship Id="rId3" Type="http://schemas.openxmlformats.org/officeDocument/2006/relationships/hyperlink" Target="https://youtu.be/_oqmPcqWHlE?list=PL6gx4Cwl9DGAKIXv8Yr6nhGJ9Vlcjyymq" TargetMode="Externa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Shape 45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397750" y="1357550"/>
            <a:ext cx="8508598" cy="5352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Shape 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1548" y="272350"/>
            <a:ext cx="8508599" cy="106979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Shape 47"/>
          <p:cNvSpPr txBox="1"/>
          <p:nvPr>
            <p:ph type="ctrTitle"/>
          </p:nvPr>
        </p:nvSpPr>
        <p:spPr>
          <a:xfrm>
            <a:off x="329275" y="2500550"/>
            <a:ext cx="8444099" cy="69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" sz="3600">
                <a:solidFill>
                  <a:schemeClr val="dk1"/>
                </a:solidFill>
              </a:rPr>
              <a:t>Introduction to C programming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3600">
                <a:solidFill>
                  <a:schemeClr val="dk1"/>
                </a:solidFill>
              </a:rPr>
              <a:t>Vistas in Advanced Computing Program</a:t>
            </a:r>
          </a:p>
        </p:txBody>
      </p:sp>
      <p:sp>
        <p:nvSpPr>
          <p:cNvPr id="48" name="Shape 48"/>
          <p:cNvSpPr txBox="1"/>
          <p:nvPr>
            <p:ph idx="1" type="subTitle"/>
          </p:nvPr>
        </p:nvSpPr>
        <p:spPr>
          <a:xfrm>
            <a:off x="2508300" y="3419825"/>
            <a:ext cx="41274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Martín Huarte-Espinosa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" sz="2400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mhuartee</a:t>
            </a:r>
            <a:r>
              <a:rPr b="0" i="1" lang="en" sz="2400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@central.uh.ed</a:t>
            </a:r>
            <a:r>
              <a:rPr b="0" i="1" lang="en" sz="2400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" name="Shape 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16484" y="5331925"/>
            <a:ext cx="1689874" cy="137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Shape 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15650" y="3816562"/>
            <a:ext cx="1714500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Shape 51"/>
          <p:cNvSpPr txBox="1"/>
          <p:nvPr/>
        </p:nvSpPr>
        <p:spPr>
          <a:xfrm>
            <a:off x="5279850" y="4775675"/>
            <a:ext cx="1785900" cy="13781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1800">
                <a:solidFill>
                  <a:srgbClr val="6FA8DC"/>
                </a:solidFill>
              </a:rPr>
              <a:t>cacdsatuh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6FA8DC"/>
              </a:solidFill>
            </a:endParaRP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6FA8DC"/>
              </a:solidFill>
            </a:endParaRP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6FA8DC"/>
              </a:solidFill>
            </a:endParaRPr>
          </a:p>
          <a:p>
            <a:pPr lvl="0" rtl="0" algn="r">
              <a:spcBef>
                <a:spcPts val="0"/>
              </a:spcBef>
              <a:buNone/>
            </a:pPr>
            <a:r>
              <a:rPr lang="en" sz="1800" u="sng">
                <a:solidFill>
                  <a:srgbClr val="3D85C6"/>
                </a:solidFill>
                <a:hlinkClick r:id="rId8"/>
              </a:rPr>
              <a:t>@UHCACDS</a:t>
            </a:r>
          </a:p>
        </p:txBody>
      </p:sp>
      <p:sp>
        <p:nvSpPr>
          <p:cNvPr id="52" name="Shape 52"/>
          <p:cNvSpPr txBox="1"/>
          <p:nvPr/>
        </p:nvSpPr>
        <p:spPr>
          <a:xfrm>
            <a:off x="133650" y="6237475"/>
            <a:ext cx="66840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0000FF"/>
                </a:solidFill>
              </a:rPr>
              <a:t>www.cacds.uh.edu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457200" y="1222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Hello.c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t/>
            </a:r>
            <a:endParaRPr b="0">
              <a:solidFill>
                <a:srgbClr val="FF0000"/>
              </a:solidFill>
            </a:endParaRPr>
          </a:p>
        </p:txBody>
      </p:sp>
      <p:sp>
        <p:nvSpPr>
          <p:cNvPr id="115" name="Shape 115"/>
          <p:cNvSpPr txBox="1"/>
          <p:nvPr/>
        </p:nvSpPr>
        <p:spPr>
          <a:xfrm>
            <a:off x="232300" y="443100"/>
            <a:ext cx="8283599" cy="53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...... */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</a:rPr>
              <a:t>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&amp;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</a:rPr>
              <a:t>  </a:t>
            </a: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//...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 algn="just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are </a:t>
            </a:r>
            <a:r>
              <a:rPr i="1" lang="en" sz="2400">
                <a:solidFill>
                  <a:schemeClr val="dk1"/>
                </a:solidFill>
                <a:highlight>
                  <a:srgbClr val="FFFFFF"/>
                </a:highlight>
              </a:rPr>
              <a:t>comments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; NOT </a:t>
            </a:r>
          </a:p>
          <a:p>
            <a:pPr lvl="0" rtl="0" algn="just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executable, ignored </a:t>
            </a:r>
          </a:p>
          <a:p>
            <a:pPr lvl="0" rtl="0" algn="just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by the compiler. </a:t>
            </a:r>
          </a:p>
          <a:p>
            <a:pPr lvl="0" rtl="0" algn="just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"#include" is a </a:t>
            </a:r>
            <a:r>
              <a:rPr i="1" lang="en" sz="2400">
                <a:solidFill>
                  <a:schemeClr val="dk1"/>
                </a:solidFill>
                <a:highlight>
                  <a:srgbClr val="FFFFFF"/>
                </a:highlight>
              </a:rPr>
              <a:t>directive,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processed before compilation. "#include &lt;stdio.h&gt;" tells the preprocessor to include the "stdio.h" header file to support input/output operations. </a:t>
            </a:r>
            <a:r>
              <a:rPr b="1" lang="en" sz="2400">
                <a:solidFill>
                  <a:schemeClr val="dk1"/>
                </a:solidFill>
                <a:highlight>
                  <a:srgbClr val="FFFFFF"/>
                </a:highlight>
              </a:rPr>
              <a:t>Present in all our programs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350" y="138300"/>
            <a:ext cx="5037873" cy="1863899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457200" y="1222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Hello.c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t/>
            </a:r>
            <a:endParaRPr b="0">
              <a:solidFill>
                <a:srgbClr val="FF0000"/>
              </a:solidFill>
            </a:endParaRPr>
          </a:p>
        </p:txBody>
      </p:sp>
      <p:sp>
        <p:nvSpPr>
          <p:cNvPr id="122" name="Shape 122"/>
          <p:cNvSpPr txBox="1"/>
          <p:nvPr/>
        </p:nvSpPr>
        <p:spPr>
          <a:xfrm>
            <a:off x="232300" y="443100"/>
            <a:ext cx="8283599" cy="53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...... */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</a:rPr>
              <a:t>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&amp;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</a:rPr>
              <a:t>  </a:t>
            </a: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//...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 algn="just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are </a:t>
            </a:r>
            <a:r>
              <a:rPr i="1" lang="en" sz="2400">
                <a:solidFill>
                  <a:schemeClr val="dk1"/>
                </a:solidFill>
                <a:highlight>
                  <a:srgbClr val="FFFFFF"/>
                </a:highlight>
              </a:rPr>
              <a:t>comments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; NOT </a:t>
            </a:r>
          </a:p>
          <a:p>
            <a:pPr lvl="0" rtl="0" algn="just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executable, ignored </a:t>
            </a:r>
          </a:p>
          <a:p>
            <a:pPr lvl="0" rtl="0" algn="just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by the compiler. </a:t>
            </a:r>
          </a:p>
          <a:p>
            <a:pPr lvl="0" rtl="0" algn="just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"#include" is a </a:t>
            </a:r>
            <a:r>
              <a:rPr i="1" lang="en" sz="2400">
                <a:solidFill>
                  <a:schemeClr val="dk1"/>
                </a:solidFill>
                <a:highlight>
                  <a:srgbClr val="FFFFFF"/>
                </a:highlight>
              </a:rPr>
              <a:t>directive,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processed before compilation. "#include &lt;stdio.h&gt;" tells the preprocessor to include the "stdio.h" header file to support input/output operations. </a:t>
            </a:r>
            <a:r>
              <a:rPr b="1" lang="en" sz="2400">
                <a:solidFill>
                  <a:schemeClr val="dk1"/>
                </a:solidFill>
                <a:highlight>
                  <a:srgbClr val="FFFFFF"/>
                </a:highlight>
              </a:rPr>
              <a:t>Present in all our programs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</a:p>
          <a:p>
            <a:pPr lvl="0" rtl="0" algn="just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 main() { ...... }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THE main() </a:t>
            </a:r>
            <a:r>
              <a:rPr i="1" lang="en" sz="2400">
                <a:solidFill>
                  <a:schemeClr val="dk1"/>
                </a:solidFill>
                <a:highlight>
                  <a:srgbClr val="FFFFFF"/>
                </a:highlight>
              </a:rPr>
              <a:t>function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. The </a:t>
            </a:r>
            <a:r>
              <a:rPr i="1" lang="en" sz="2400">
                <a:solidFill>
                  <a:schemeClr val="dk1"/>
                </a:solidFill>
                <a:highlight>
                  <a:srgbClr val="FFFFFF"/>
                </a:highlight>
              </a:rPr>
              <a:t>entry point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 of program execution. main() is required to return an int (integer), hence the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statement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i="1" lang="en" sz="2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0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   at the end.</a:t>
            </a:r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350" y="138300"/>
            <a:ext cx="5037873" cy="1863899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24" name="Shape 124"/>
          <p:cNvSpPr/>
          <p:nvPr/>
        </p:nvSpPr>
        <p:spPr>
          <a:xfrm>
            <a:off x="4166175" y="1634175"/>
            <a:ext cx="1043100" cy="215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/>
          <p:nvPr/>
        </p:nvSpPr>
        <p:spPr>
          <a:xfrm>
            <a:off x="4925550" y="6279725"/>
            <a:ext cx="1563000" cy="471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457200" y="1222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Hello.c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t/>
            </a:r>
            <a:endParaRPr b="0">
              <a:solidFill>
                <a:srgbClr val="FF0000"/>
              </a:solidFill>
            </a:endParaRPr>
          </a:p>
        </p:txBody>
      </p:sp>
      <p:sp>
        <p:nvSpPr>
          <p:cNvPr id="131" name="Shape 131"/>
          <p:cNvSpPr txBox="1"/>
          <p:nvPr/>
        </p:nvSpPr>
        <p:spPr>
          <a:xfrm>
            <a:off x="232300" y="2043300"/>
            <a:ext cx="8830799" cy="463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printf("Hello world!\n");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is a function that prints the string "Hello world!" followed by a newline (\n) to the console. </a:t>
            </a:r>
            <a:r>
              <a:rPr b="1" lang="en" sz="2400">
                <a:solidFill>
                  <a:srgbClr val="FF0000"/>
                </a:solidFill>
                <a:highlight>
                  <a:srgbClr val="FFFFFF"/>
                </a:highlight>
              </a:rPr>
              <a:t>\n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 brings the cursor to the beginning of the next line.</a:t>
            </a:r>
          </a:p>
          <a:p>
            <a:pPr lvl="0" rtl="0" algn="just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t/>
            </a:r>
            <a:endParaRPr sz="2400">
              <a:solidFill>
                <a:srgbClr val="E31B2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350" y="138300"/>
            <a:ext cx="5037873" cy="1863899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457200" y="1222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Hello.c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t/>
            </a:r>
            <a:endParaRPr b="0">
              <a:solidFill>
                <a:srgbClr val="FF0000"/>
              </a:solidFill>
            </a:endParaRPr>
          </a:p>
        </p:txBody>
      </p:sp>
      <p:sp>
        <p:nvSpPr>
          <p:cNvPr id="138" name="Shape 138"/>
          <p:cNvSpPr txBox="1"/>
          <p:nvPr/>
        </p:nvSpPr>
        <p:spPr>
          <a:xfrm>
            <a:off x="232300" y="2043300"/>
            <a:ext cx="8830799" cy="463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printf("Hello world!\n");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is a function that prints the string "Hello world!" followed by a newline (\n) to the console. </a:t>
            </a:r>
            <a:r>
              <a:rPr b="1" lang="en" sz="2400">
                <a:solidFill>
                  <a:srgbClr val="FF0000"/>
                </a:solidFill>
                <a:highlight>
                  <a:srgbClr val="FFFFFF"/>
                </a:highlight>
              </a:rPr>
              <a:t>\n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 brings the cursor to the beginning of the next line.</a:t>
            </a:r>
          </a:p>
          <a:p>
            <a:pPr lvl="0" rtl="0" algn="just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0;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Terminates the main() function and returns a value of 0 to the operating system. </a:t>
            </a:r>
            <a:r>
              <a:rPr b="1" lang="en" sz="2400">
                <a:solidFill>
                  <a:srgbClr val="FF0000"/>
                </a:solidFill>
                <a:highlight>
                  <a:srgbClr val="FFFFFF"/>
                </a:highlight>
              </a:rPr>
              <a:t>NEEDED.</a:t>
            </a:r>
          </a:p>
          <a:p>
            <a:pPr lvl="0" rtl="0" algn="just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 algn="just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t/>
            </a:r>
            <a:endParaRPr b="1" sz="240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350" y="138300"/>
            <a:ext cx="5037873" cy="1863899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457200" y="1222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Hello.c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t/>
            </a:r>
            <a:endParaRPr b="0">
              <a:solidFill>
                <a:srgbClr val="FF0000"/>
              </a:solidFill>
            </a:endParaRPr>
          </a:p>
        </p:txBody>
      </p:sp>
      <p:sp>
        <p:nvSpPr>
          <p:cNvPr id="145" name="Shape 145"/>
          <p:cNvSpPr txBox="1"/>
          <p:nvPr/>
        </p:nvSpPr>
        <p:spPr>
          <a:xfrm>
            <a:off x="232300" y="2043300"/>
            <a:ext cx="8830799" cy="463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printf("Hello world!\n");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rgbClr val="D9D9D9"/>
                </a:solidFill>
                <a:highlight>
                  <a:srgbClr val="FFFFFF"/>
                </a:highlight>
              </a:rPr>
              <a:t>is a function that p</a:t>
            </a:r>
            <a:r>
              <a:rPr lang="en" sz="2400">
                <a:solidFill>
                  <a:srgbClr val="CCCCCC"/>
                </a:solidFill>
                <a:highlight>
                  <a:srgbClr val="FFFFFF"/>
                </a:highlight>
              </a:rPr>
              <a:t>rints the string "Hello world!" followed by a newline (\n) to the console. \n brings the cursor to the beginning of the next line.</a:t>
            </a:r>
          </a:p>
          <a:p>
            <a:pPr lvl="0" rtl="0" algn="just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0;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rgbClr val="D9D9D9"/>
                </a:solidFill>
                <a:highlight>
                  <a:srgbClr val="FFFFFF"/>
                </a:highlight>
              </a:rPr>
              <a:t>Terminates the main() function and returns a value of 0 to the operating system. NEEDED.</a:t>
            </a:r>
          </a:p>
          <a:p>
            <a:pPr lvl="0" rtl="0" algn="just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b="1" lang="en" sz="2400">
                <a:solidFill>
                  <a:srgbClr val="FF0000"/>
                </a:solidFill>
                <a:highlight>
                  <a:srgbClr val="FFFFFF"/>
                </a:highlight>
              </a:rPr>
              <a:t>Note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 ONLY these two lines require a semicolon </a:t>
            </a:r>
            <a:r>
              <a:rPr b="1" lang="en" sz="2400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r>
              <a:rPr lang="en" sz="240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at the end. </a:t>
            </a:r>
          </a:p>
          <a:p>
            <a:pPr lvl="0" rtl="0" algn="just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t/>
            </a:r>
            <a:endParaRPr b="1" sz="2300">
              <a:solidFill>
                <a:srgbClr val="FF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350" y="138300"/>
            <a:ext cx="5037873" cy="1863899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/>
        </p:nvSpPr>
        <p:spPr>
          <a:xfrm>
            <a:off x="103025" y="170100"/>
            <a:ext cx="8853899" cy="6579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Let’s add a few more lines to Hello.c.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i="1" sz="24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24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Add this</a:t>
            </a:r>
            <a:r>
              <a:rPr lang="en" sz="2400">
                <a:solidFill>
                  <a:schemeClr val="dk1"/>
                </a:solidFill>
              </a:rPr>
              <a:t> below </a:t>
            </a:r>
            <a:r>
              <a:rPr i="1" lang="en" sz="2400">
                <a:solidFill>
                  <a:schemeClr val="dk1"/>
                </a:solidFill>
              </a:rPr>
              <a:t>int main() {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i="1" lang="en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 integer1;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i="1" sz="18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Add these below </a:t>
            </a:r>
            <a:r>
              <a:rPr i="1" lang="en" sz="2400"/>
              <a:t>printf...;</a:t>
            </a:r>
          </a:p>
          <a:p>
            <a:pPr indent="387350" lvl="0" mar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i="1" lang="en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printf("Enter integer: "); </a:t>
            </a:r>
          </a:p>
          <a:p>
            <a:pPr indent="387350"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i="1" lang="en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scanf("%d", &amp;integer1);            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t/>
            </a:r>
            <a:endParaRPr i="1" sz="2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rtl="0">
              <a:spcBef>
                <a:spcPts val="0"/>
              </a:spcBef>
              <a:buNone/>
            </a:pPr>
            <a:r>
              <a:rPr i="1" lang="en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printf("%d + 1 = %d \n", integer1, integer1+1);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24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pic>
        <p:nvPicPr>
          <p:cNvPr id="152" name="Shape 152"/>
          <p:cNvPicPr preferRelativeResize="0"/>
          <p:nvPr/>
        </p:nvPicPr>
        <p:blipFill rotWithShape="1">
          <a:blip r:embed="rId3">
            <a:alphaModFix/>
          </a:blip>
          <a:srcRect b="0" l="4662" r="0" t="39994"/>
          <a:stretch/>
        </p:blipFill>
        <p:spPr>
          <a:xfrm>
            <a:off x="4168200" y="768175"/>
            <a:ext cx="4712525" cy="1178474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/>
        </p:nvSpPr>
        <p:spPr>
          <a:xfrm>
            <a:off x="103025" y="170100"/>
            <a:ext cx="4676699" cy="6579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i="1" lang="en" sz="2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i="1" lang="en" sz="24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1" lang="en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integer1</a:t>
            </a:r>
            <a:r>
              <a:rPr i="1" lang="en" sz="2400"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i="1" sz="180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i="1" lang="en" sz="24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printf</a:t>
            </a:r>
            <a:r>
              <a:rPr i="1" lang="en" sz="2400">
                <a:latin typeface="Consolas"/>
                <a:ea typeface="Consolas"/>
                <a:cs typeface="Consolas"/>
                <a:sym typeface="Consolas"/>
              </a:rPr>
              <a:t>("Enter integer: ");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i="1"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i="1"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i="1"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i="1"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i="1" lang="en" sz="2400">
                <a:latin typeface="Shadows Into Light"/>
                <a:ea typeface="Shadows Into Light"/>
                <a:cs typeface="Shadows Into Light"/>
                <a:sym typeface="Shadows Into Light"/>
              </a:rPr>
              <a:t>        </a:t>
            </a:r>
            <a:r>
              <a:rPr i="1" lang="en" sz="2400">
                <a:latin typeface="Shadows Into Light"/>
                <a:ea typeface="Shadows Into Light"/>
                <a:cs typeface="Shadows Into Light"/>
                <a:sym typeface="Shadows Into Light"/>
              </a:rPr>
              <a:t>1st part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i="1"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i="1" lang="en" sz="2400">
                <a:latin typeface="Consolas"/>
                <a:ea typeface="Consolas"/>
                <a:cs typeface="Consolas"/>
                <a:sym typeface="Consolas"/>
              </a:rPr>
              <a:t>scanf(“...” </a:t>
            </a:r>
            <a:r>
              <a:rPr b="1" i="1" lang="en" sz="2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i="1" lang="en" sz="2400">
                <a:latin typeface="Consolas"/>
                <a:ea typeface="Consolas"/>
                <a:cs typeface="Consolas"/>
                <a:sym typeface="Consolas"/>
              </a:rPr>
              <a:t>  ...);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i="1"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i="1" lang="en" sz="2400">
                <a:latin typeface="Consolas"/>
                <a:ea typeface="Consolas"/>
                <a:cs typeface="Consolas"/>
                <a:sym typeface="Consolas"/>
              </a:rPr>
              <a:t>   				</a:t>
            </a:r>
            <a:r>
              <a:rPr i="1" lang="en" sz="2400">
                <a:latin typeface="Shadows Into Light"/>
                <a:ea typeface="Shadows Into Light"/>
                <a:cs typeface="Shadows Into Light"/>
                <a:sym typeface="Shadows Into Light"/>
              </a:rPr>
              <a:t>2nd part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EFEFE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EFEFE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EFEFEF"/>
              </a:solidFill>
            </a:endParaRPr>
          </a:p>
        </p:txBody>
      </p:sp>
      <p:sp>
        <p:nvSpPr>
          <p:cNvPr id="158" name="Shape 158"/>
          <p:cNvSpPr txBox="1"/>
          <p:nvPr/>
        </p:nvSpPr>
        <p:spPr>
          <a:xfrm>
            <a:off x="4586825" y="93900"/>
            <a:ext cx="4557299" cy="238679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200">
                <a:solidFill>
                  <a:srgbClr val="FF0000"/>
                </a:solidFill>
              </a:rPr>
              <a:t>int</a:t>
            </a:r>
            <a:r>
              <a:rPr b="1" lang="en" sz="2200"/>
              <a:t> </a:t>
            </a:r>
            <a:r>
              <a:rPr lang="en" sz="2200"/>
              <a:t>used to DECLARE an integer number.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200">
                <a:solidFill>
                  <a:srgbClr val="0000FF"/>
                </a:solidFill>
              </a:rPr>
              <a:t>integer1</a:t>
            </a:r>
            <a:r>
              <a:rPr lang="en" sz="2200"/>
              <a:t> is the variable name or IDENTIFIER.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" sz="24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printf()</a:t>
            </a: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1"/>
                </a:solidFill>
              </a:rPr>
              <a:t>prompts a message.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rgbClr val="FF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rgbClr val="FF0000"/>
              </a:solidFill>
            </a:endParaRPr>
          </a:p>
        </p:txBody>
      </p:sp>
      <p:cxnSp>
        <p:nvCxnSpPr>
          <p:cNvPr id="159" name="Shape 159"/>
          <p:cNvCxnSpPr/>
          <p:nvPr/>
        </p:nvCxnSpPr>
        <p:spPr>
          <a:xfrm>
            <a:off x="2433325" y="520750"/>
            <a:ext cx="2217299" cy="304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stealth"/>
            <a:tailEnd len="lg" w="lg" type="none"/>
          </a:ln>
        </p:spPr>
      </p:cxnSp>
      <p:cxnSp>
        <p:nvCxnSpPr>
          <p:cNvPr id="160" name="Shape 160"/>
          <p:cNvCxnSpPr/>
          <p:nvPr/>
        </p:nvCxnSpPr>
        <p:spPr>
          <a:xfrm flipH="1" rot="10800000">
            <a:off x="4396700" y="1987825"/>
            <a:ext cx="264600" cy="57299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stealth"/>
            <a:tailEnd len="lg" w="lg" type="none"/>
          </a:ln>
        </p:spPr>
      </p:cxnSp>
      <p:sp>
        <p:nvSpPr>
          <p:cNvPr id="161" name="Shape 161"/>
          <p:cNvSpPr txBox="1"/>
          <p:nvPr/>
        </p:nvSpPr>
        <p:spPr>
          <a:xfrm rot="5400000">
            <a:off x="759925" y="4211050"/>
            <a:ext cx="1444800" cy="14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5500"/>
              <a:t>{</a:t>
            </a:r>
          </a:p>
        </p:txBody>
      </p:sp>
      <p:sp>
        <p:nvSpPr>
          <p:cNvPr id="162" name="Shape 162"/>
          <p:cNvSpPr txBox="1"/>
          <p:nvPr/>
        </p:nvSpPr>
        <p:spPr>
          <a:xfrm rot="-5400000">
            <a:off x="2283925" y="3753850"/>
            <a:ext cx="1444800" cy="14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5500"/>
              <a:t>{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/>
        </p:nvSpPr>
        <p:spPr>
          <a:xfrm>
            <a:off x="103025" y="170100"/>
            <a:ext cx="4676700" cy="6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i="1" lang="en" sz="2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i="1" lang="en" sz="24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1" lang="en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integer1</a:t>
            </a:r>
            <a:r>
              <a:rPr i="1" lang="en" sz="2400"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i="1" sz="1800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i="1" lang="en" sz="24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printf</a:t>
            </a:r>
            <a:r>
              <a:rPr i="1" lang="en" sz="2400">
                <a:latin typeface="Consolas"/>
                <a:ea typeface="Consolas"/>
                <a:cs typeface="Consolas"/>
                <a:sym typeface="Consolas"/>
              </a:rPr>
              <a:t>("Enter integer: ");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i="1"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i="1"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i="1"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i="1" lang="en" sz="2400">
                <a:latin typeface="Consolas"/>
                <a:ea typeface="Consolas"/>
                <a:cs typeface="Consolas"/>
                <a:sym typeface="Consolas"/>
              </a:rPr>
              <a:t>scanf("</a:t>
            </a:r>
            <a:r>
              <a:rPr b="1" i="1" lang="en" sz="2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%d</a:t>
            </a:r>
            <a:r>
              <a:rPr i="1" lang="en" sz="2400">
                <a:latin typeface="Consolas"/>
                <a:ea typeface="Consolas"/>
                <a:cs typeface="Consolas"/>
                <a:sym typeface="Consolas"/>
              </a:rPr>
              <a:t>", </a:t>
            </a:r>
            <a:r>
              <a:rPr b="1" i="1" lang="en" sz="24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i="1" lang="en" sz="2400">
                <a:latin typeface="Consolas"/>
                <a:ea typeface="Consolas"/>
                <a:cs typeface="Consolas"/>
                <a:sym typeface="Consolas"/>
              </a:rPr>
              <a:t>integer1);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2300">
                <a:latin typeface="Consolas"/>
                <a:ea typeface="Consolas"/>
                <a:cs typeface="Consolas"/>
                <a:sym typeface="Consolas"/>
              </a:rPr>
              <a:t>scanf()</a:t>
            </a:r>
            <a:r>
              <a:rPr lang="en" sz="2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300">
                <a:solidFill>
                  <a:schemeClr val="dk1"/>
                </a:solidFill>
              </a:rPr>
              <a:t>reads user input from keyboard and stores into Integer1.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300"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23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%d </a:t>
            </a:r>
            <a:r>
              <a:rPr lang="en" sz="2300">
                <a:solidFill>
                  <a:schemeClr val="dk1"/>
                </a:solidFill>
              </a:rPr>
              <a:t>will be substituted by integer1.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EFEFE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EFEFE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EFEFEF"/>
              </a:solidFill>
            </a:endParaRPr>
          </a:p>
        </p:txBody>
      </p:sp>
      <p:sp>
        <p:nvSpPr>
          <p:cNvPr id="168" name="Shape 168"/>
          <p:cNvSpPr txBox="1"/>
          <p:nvPr/>
        </p:nvSpPr>
        <p:spPr>
          <a:xfrm>
            <a:off x="4586825" y="93900"/>
            <a:ext cx="4557300" cy="2386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200">
                <a:solidFill>
                  <a:srgbClr val="FF0000"/>
                </a:solidFill>
              </a:rPr>
              <a:t>int</a:t>
            </a:r>
            <a:r>
              <a:rPr b="1" lang="en" sz="2200"/>
              <a:t> </a:t>
            </a:r>
            <a:r>
              <a:rPr lang="en" sz="2200"/>
              <a:t>used to DECLARE an integer number.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200">
                <a:solidFill>
                  <a:srgbClr val="0000FF"/>
                </a:solidFill>
              </a:rPr>
              <a:t>integer1</a:t>
            </a:r>
            <a:r>
              <a:rPr lang="en" sz="2200"/>
              <a:t> is the variable name or IDENTIFIER.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" sz="24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printf()</a:t>
            </a: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1"/>
                </a:solidFill>
              </a:rPr>
              <a:t>prompts a message.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rgbClr val="FF0000"/>
              </a:solidFill>
            </a:endParaRPr>
          </a:p>
        </p:txBody>
      </p:sp>
      <p:cxnSp>
        <p:nvCxnSpPr>
          <p:cNvPr id="169" name="Shape 169"/>
          <p:cNvCxnSpPr/>
          <p:nvPr/>
        </p:nvCxnSpPr>
        <p:spPr>
          <a:xfrm>
            <a:off x="2433325" y="520750"/>
            <a:ext cx="2217300" cy="304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stealth"/>
            <a:tailEnd len="lg" w="lg" type="none"/>
          </a:ln>
        </p:spPr>
      </p:cxnSp>
      <p:cxnSp>
        <p:nvCxnSpPr>
          <p:cNvPr id="170" name="Shape 170"/>
          <p:cNvCxnSpPr/>
          <p:nvPr/>
        </p:nvCxnSpPr>
        <p:spPr>
          <a:xfrm flipH="1" rot="10800000">
            <a:off x="4396700" y="1987825"/>
            <a:ext cx="264600" cy="57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stealth"/>
            <a:tailEnd len="lg" w="lg" type="none"/>
          </a:ln>
        </p:spPr>
      </p:cxnSp>
      <p:cxnSp>
        <p:nvCxnSpPr>
          <p:cNvPr id="171" name="Shape 171"/>
          <p:cNvCxnSpPr/>
          <p:nvPr/>
        </p:nvCxnSpPr>
        <p:spPr>
          <a:xfrm>
            <a:off x="539300" y="3874450"/>
            <a:ext cx="88200" cy="275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stealth"/>
            <a:tailEnd len="lg" w="lg" type="none"/>
          </a:ln>
        </p:spPr>
      </p:cxnSp>
      <p:sp>
        <p:nvSpPr>
          <p:cNvPr id="172" name="Shape 172"/>
          <p:cNvSpPr txBox="1"/>
          <p:nvPr/>
        </p:nvSpPr>
        <p:spPr>
          <a:xfrm>
            <a:off x="4733200" y="3160950"/>
            <a:ext cx="4383600" cy="38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300">
                <a:solidFill>
                  <a:schemeClr val="dk1"/>
                </a:solidFill>
              </a:rPr>
              <a:t>An ampersand </a:t>
            </a:r>
            <a:r>
              <a:rPr b="1" lang="en" sz="23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lang="en" sz="2300">
                <a:solidFill>
                  <a:schemeClr val="dk1"/>
                </a:solidFill>
              </a:rPr>
              <a:t>, before </a:t>
            </a:r>
            <a:r>
              <a:rPr lang="en" sz="2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integer1</a:t>
            </a:r>
            <a:r>
              <a:rPr lang="en" sz="2300">
                <a:solidFill>
                  <a:schemeClr val="dk1"/>
                </a:solidFill>
              </a:rPr>
              <a:t> stands for address-of operator.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30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2300">
                <a:solidFill>
                  <a:srgbClr val="FF0000"/>
                </a:solidFill>
              </a:rPr>
              <a:t>A missing “&amp;” in scanf() is a common error</a:t>
            </a:r>
            <a:r>
              <a:rPr lang="en" sz="2300">
                <a:solidFill>
                  <a:schemeClr val="dk1"/>
                </a:solidFill>
              </a:rPr>
              <a:t>, leads to abnormal program termination.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2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“Segmentation fault (core dumped)”.</a:t>
            </a:r>
          </a:p>
        </p:txBody>
      </p:sp>
      <p:sp>
        <p:nvSpPr>
          <p:cNvPr id="173" name="Shape 173"/>
          <p:cNvSpPr/>
          <p:nvPr/>
        </p:nvSpPr>
        <p:spPr>
          <a:xfrm flipH="1" rot="10800000">
            <a:off x="2323200" y="2975573"/>
            <a:ext cx="4939705" cy="432326"/>
          </a:xfrm>
          <a:custGeom>
            <a:pathLst>
              <a:path extrusionOk="0" h="8245" w="99161">
                <a:moveTo>
                  <a:pt x="0" y="883"/>
                </a:moveTo>
                <a:cubicBezTo>
                  <a:pt x="2132" y="2059"/>
                  <a:pt x="-2132" y="7059"/>
                  <a:pt x="12795" y="7942"/>
                </a:cubicBezTo>
                <a:cubicBezTo>
                  <a:pt x="27722" y="8824"/>
                  <a:pt x="75225" y="7500"/>
                  <a:pt x="89565" y="6177"/>
                </a:cubicBezTo>
                <a:cubicBezTo>
                  <a:pt x="103904" y="4853"/>
                  <a:pt x="97285" y="1029"/>
                  <a:pt x="98830" y="0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lg" w="lg" type="triangle"/>
            <a:tailEnd len="lg" w="lg" type="none"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/>
        </p:nvSpPr>
        <p:spPr>
          <a:xfrm>
            <a:off x="103025" y="170100"/>
            <a:ext cx="8853899" cy="887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i="1" lang="en" sz="2400">
                <a:latin typeface="Consolas"/>
                <a:ea typeface="Consolas"/>
                <a:cs typeface="Consolas"/>
                <a:sym typeface="Consolas"/>
              </a:rPr>
              <a:t>printf("</a:t>
            </a:r>
            <a:r>
              <a:rPr b="1" i="1" lang="en" sz="2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%d</a:t>
            </a:r>
            <a:r>
              <a:rPr i="1" lang="en" sz="2400">
                <a:latin typeface="Consolas"/>
                <a:ea typeface="Consolas"/>
                <a:cs typeface="Consolas"/>
                <a:sym typeface="Consolas"/>
              </a:rPr>
              <a:t> + 1 = </a:t>
            </a:r>
            <a:r>
              <a:rPr b="1" i="1" lang="en" sz="2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%d</a:t>
            </a:r>
            <a:r>
              <a:rPr i="1" lang="en" sz="24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1" lang="en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i="1" lang="en" sz="240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i="1" lang="en" sz="24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, integer1, integer1+1);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1st argument always between </a:t>
            </a:r>
            <a:r>
              <a:rPr i="1" lang="en" sz="2400">
                <a:solidFill>
                  <a:schemeClr val="dk1"/>
                </a:solidFill>
              </a:rPr>
              <a:t>“”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en" sz="2400">
                <a:solidFill>
                  <a:schemeClr val="dk1"/>
                </a:solidFill>
              </a:rPr>
              <a:t>each</a:t>
            </a:r>
            <a:r>
              <a:rPr i="1" lang="en" sz="2400">
                <a:solidFill>
                  <a:srgbClr val="FF0000"/>
                </a:solidFill>
              </a:rPr>
              <a:t> </a:t>
            </a:r>
            <a:r>
              <a:rPr b="1" i="1" lang="en" sz="2400">
                <a:solidFill>
                  <a:srgbClr val="FF0000"/>
                </a:solidFill>
              </a:rPr>
              <a:t>%d</a:t>
            </a:r>
            <a:r>
              <a:rPr lang="en" sz="2400">
                <a:solidFill>
                  <a:srgbClr val="FF0000"/>
                </a:solidFill>
              </a:rPr>
              <a:t> </a:t>
            </a:r>
            <a:r>
              <a:rPr lang="en" sz="2400">
                <a:solidFill>
                  <a:schemeClr val="dk1"/>
                </a:solidFill>
              </a:rPr>
              <a:t>will be substituted by integers after the </a:t>
            </a:r>
            <a:r>
              <a:rPr i="1" lang="en" sz="2400">
                <a:solidFill>
                  <a:schemeClr val="dk1"/>
                </a:solidFill>
              </a:rPr>
              <a:t>“,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en" sz="2400">
                <a:solidFill>
                  <a:schemeClr val="dk1"/>
                </a:solidFill>
              </a:rPr>
              <a:t>Text (</a:t>
            </a:r>
            <a:r>
              <a:rPr lang="en" sz="1800">
                <a:solidFill>
                  <a:schemeClr val="dk1"/>
                </a:solidFill>
              </a:rPr>
              <a:t> + 1 = </a:t>
            </a:r>
            <a:r>
              <a:rPr lang="en" sz="2400">
                <a:solidFill>
                  <a:schemeClr val="dk1"/>
                </a:solidFill>
              </a:rPr>
              <a:t>) is printed as is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b="1" i="1" lang="en" sz="2400">
                <a:solidFill>
                  <a:srgbClr val="0000FF"/>
                </a:solidFill>
              </a:rPr>
              <a:t>\n</a:t>
            </a:r>
            <a:r>
              <a:rPr lang="en" sz="2400">
                <a:solidFill>
                  <a:srgbClr val="FF0000"/>
                </a:solidFill>
              </a:rPr>
              <a:t> </a:t>
            </a:r>
            <a:r>
              <a:rPr lang="en" sz="2400">
                <a:solidFill>
                  <a:schemeClr val="dk1"/>
                </a:solidFill>
              </a:rPr>
              <a:t>brings the cursor (jumps) to the next line.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274320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2nd argument always after (</a:t>
            </a:r>
            <a:r>
              <a:rPr i="1"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“...”,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printf(</a:t>
            </a:r>
            <a:r>
              <a:rPr i="1"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i="1"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%d</a:t>
            </a:r>
            <a:r>
              <a:rPr i="1"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+ 1 = </a:t>
            </a:r>
            <a:r>
              <a:rPr b="1" i="1"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%d</a:t>
            </a:r>
            <a:r>
              <a:rPr i="1" lang="en" sz="24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\n"</a:t>
            </a:r>
            <a:r>
              <a:rPr i="1"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integer1, integer1+1);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EFEFE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EFEFE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EFEFE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EFEFE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EFEFE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EFEFEF"/>
              </a:solidFill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1671350" y="5413975"/>
            <a:ext cx="3643918" cy="206125"/>
          </a:xfrm>
          <a:custGeom>
            <a:pathLst>
              <a:path extrusionOk="0" h="8245" w="99161">
                <a:moveTo>
                  <a:pt x="0" y="883"/>
                </a:moveTo>
                <a:cubicBezTo>
                  <a:pt x="2132" y="2059"/>
                  <a:pt x="-2132" y="7059"/>
                  <a:pt x="12795" y="7942"/>
                </a:cubicBezTo>
                <a:cubicBezTo>
                  <a:pt x="27722" y="8824"/>
                  <a:pt x="75225" y="7500"/>
                  <a:pt x="89565" y="6177"/>
                </a:cubicBezTo>
                <a:cubicBezTo>
                  <a:pt x="103904" y="4853"/>
                  <a:pt x="97285" y="1029"/>
                  <a:pt x="98830" y="0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lg" w="lg" type="triangle"/>
            <a:tailEnd len="lg" w="lg" type="none"/>
          </a:ln>
        </p:spPr>
      </p:sp>
      <p:sp>
        <p:nvSpPr>
          <p:cNvPr id="180" name="Shape 180"/>
          <p:cNvSpPr/>
          <p:nvPr/>
        </p:nvSpPr>
        <p:spPr>
          <a:xfrm>
            <a:off x="3237600" y="5413975"/>
            <a:ext cx="3901737" cy="432326"/>
          </a:xfrm>
          <a:custGeom>
            <a:pathLst>
              <a:path extrusionOk="0" h="8245" w="99161">
                <a:moveTo>
                  <a:pt x="0" y="883"/>
                </a:moveTo>
                <a:cubicBezTo>
                  <a:pt x="2132" y="2059"/>
                  <a:pt x="-2132" y="7059"/>
                  <a:pt x="12795" y="7942"/>
                </a:cubicBezTo>
                <a:cubicBezTo>
                  <a:pt x="27722" y="8824"/>
                  <a:pt x="75225" y="7500"/>
                  <a:pt x="89565" y="6177"/>
                </a:cubicBezTo>
                <a:cubicBezTo>
                  <a:pt x="103904" y="4853"/>
                  <a:pt x="97285" y="1029"/>
                  <a:pt x="98830" y="0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lg" w="lg" type="triangle"/>
            <a:tailEnd len="lg" w="lg" type="none"/>
          </a:ln>
        </p:spPr>
      </p:sp>
      <p:sp>
        <p:nvSpPr>
          <p:cNvPr id="181" name="Shape 181"/>
          <p:cNvSpPr/>
          <p:nvPr/>
        </p:nvSpPr>
        <p:spPr>
          <a:xfrm rot="-5400000">
            <a:off x="2531050" y="-250975"/>
            <a:ext cx="358799" cy="2575800"/>
          </a:xfrm>
          <a:prstGeom prst="leftBrace">
            <a:avLst>
              <a:gd fmla="val 8333" name="adj1"/>
              <a:gd fmla="val 49368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" name="Shape 182"/>
          <p:cNvSpPr/>
          <p:nvPr/>
        </p:nvSpPr>
        <p:spPr>
          <a:xfrm flipH="1" rot="-5400000">
            <a:off x="5932900" y="3140074"/>
            <a:ext cx="358799" cy="3575700"/>
          </a:xfrm>
          <a:prstGeom prst="leftBrace">
            <a:avLst>
              <a:gd fmla="val 8333" name="adj1"/>
              <a:gd fmla="val 49368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/>
        </p:nvSpPr>
        <p:spPr>
          <a:xfrm>
            <a:off x="352775" y="295825"/>
            <a:ext cx="8526299" cy="556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The program should look like this: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824" y="1309124"/>
            <a:ext cx="7077527" cy="4291799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89" name="Shape 189"/>
          <p:cNvSpPr txBox="1"/>
          <p:nvPr/>
        </p:nvSpPr>
        <p:spPr>
          <a:xfrm>
            <a:off x="0" y="5862050"/>
            <a:ext cx="9011700" cy="897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NOTE</a:t>
            </a:r>
          </a:p>
          <a:p>
            <a:pPr lvl="0" rtl="0" algn="ctr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All declaration and execution lines MUST end with ;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7962900" y="851925"/>
            <a:ext cx="1168800" cy="42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0">
                <a:solidFill>
                  <a:srgbClr val="FF0000"/>
                </a:solidFill>
              </a:rPr>
              <a:t>;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4294967295" type="title"/>
          </p:nvPr>
        </p:nvSpPr>
        <p:spPr>
          <a:xfrm>
            <a:off x="522050" y="850187"/>
            <a:ext cx="8229600" cy="1142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Why C?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just">
              <a:spcBef>
                <a:spcPts val="0"/>
              </a:spcBef>
              <a:buNone/>
            </a:pPr>
            <a:r>
              <a:rPr b="0" lang="en" sz="2400"/>
              <a:t>500,000 lines of C code are powering NASA’s Mars Curiosity Rover</a:t>
            </a:r>
          </a:p>
        </p:txBody>
      </p:sp>
      <p:pic>
        <p:nvPicPr>
          <p:cNvPr id="58" name="Shape 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475" y="2031212"/>
            <a:ext cx="6483458" cy="4560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idx="1" type="body"/>
          </p:nvPr>
        </p:nvSpPr>
        <p:spPr>
          <a:xfrm>
            <a:off x="457200" y="664850"/>
            <a:ext cx="8615999" cy="60515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The last program is saved in </a:t>
            </a:r>
            <a:r>
              <a:rPr i="1" lang="en" sz="2400">
                <a:latin typeface="Consolas"/>
                <a:ea typeface="Consolas"/>
                <a:cs typeface="Consolas"/>
                <a:sym typeface="Consolas"/>
              </a:rPr>
              <a:t>template2.c.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Add further lines to our program.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b="1" lang="en" sz="2400"/>
              <a:t>Add code</a:t>
            </a:r>
            <a:r>
              <a:rPr lang="en" sz="2400"/>
              <a:t> so that: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2400"/>
              <a:t>- You keep the “Hello…” line but it’s not executed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2400"/>
              <a:t>- The program reads 2 integer numbers, instead of just one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2400"/>
              <a:t>- The program has an integer variable called </a:t>
            </a:r>
            <a:r>
              <a:rPr i="1" lang="en" sz="2400"/>
              <a:t>sum</a:t>
            </a:r>
            <a:r>
              <a:rPr lang="en" sz="2400"/>
              <a:t> which computes: </a:t>
            </a:r>
            <a:r>
              <a:rPr i="1" lang="en" sz="2400"/>
              <a:t>integer1+integer2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i="1" lang="en" sz="2400"/>
              <a:t>-</a:t>
            </a:r>
            <a:r>
              <a:rPr lang="en" sz="2400"/>
              <a:t> The program writes the integers and the sum result. 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For example: If I enter 5 and 6, the program outputs:</a:t>
            </a:r>
          </a:p>
          <a:p>
            <a:pPr indent="387350" lvl="0" marL="45720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i="1" lang="en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“The sum of 5 and 6 is 11.”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b="1" lang="en" sz="2400"/>
              <a:t>R</a:t>
            </a:r>
            <a:r>
              <a:rPr b="1" lang="en" sz="2400"/>
              <a:t>un. </a:t>
            </a:r>
          </a:p>
        </p:txBody>
      </p:sp>
      <p:sp>
        <p:nvSpPr>
          <p:cNvPr id="196" name="Shape 196"/>
          <p:cNvSpPr txBox="1"/>
          <p:nvPr>
            <p:ph type="title"/>
          </p:nvPr>
        </p:nvSpPr>
        <p:spPr>
          <a:xfrm>
            <a:off x="457200" y="-334962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Exercise 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/>
        </p:nvSpPr>
        <p:spPr>
          <a:xfrm>
            <a:off x="331625" y="93900"/>
            <a:ext cx="8853900" cy="12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Let’s explore: read data from keyboard, do simple math, output results on screen.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150" y="1378525"/>
            <a:ext cx="6608900" cy="54794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Shape 207"/>
          <p:cNvPicPr preferRelativeResize="0"/>
          <p:nvPr/>
        </p:nvPicPr>
        <p:blipFill rotWithShape="1">
          <a:blip r:embed="rId3">
            <a:alphaModFix/>
          </a:blip>
          <a:srcRect b="62601" l="0" r="0" t="24659"/>
          <a:stretch/>
        </p:blipFill>
        <p:spPr>
          <a:xfrm>
            <a:off x="939300" y="2281649"/>
            <a:ext cx="7204426" cy="760924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08" name="Shape 208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>
            <a:off x="939300" y="808723"/>
            <a:ext cx="7204426" cy="5973098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09" name="Shape 209"/>
          <p:cNvSpPr txBox="1"/>
          <p:nvPr/>
        </p:nvSpPr>
        <p:spPr>
          <a:xfrm>
            <a:off x="152400" y="17700"/>
            <a:ext cx="9012599" cy="127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/>
              <a:t>scanf_math.c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pic>
        <p:nvPicPr>
          <p:cNvPr id="210" name="Shape 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937" y="3118775"/>
            <a:ext cx="5095875" cy="3695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Shape 215"/>
          <p:cNvPicPr preferRelativeResize="0"/>
          <p:nvPr/>
        </p:nvPicPr>
        <p:blipFill rotWithShape="1">
          <a:blip r:embed="rId3">
            <a:alphaModFix/>
          </a:blip>
          <a:srcRect b="0" l="0" r="5195" t="0"/>
          <a:stretch/>
        </p:blipFill>
        <p:spPr>
          <a:xfrm>
            <a:off x="7840675" y="-8475"/>
            <a:ext cx="1303325" cy="194204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Shape 216"/>
          <p:cNvSpPr txBox="1"/>
          <p:nvPr>
            <p:ph idx="1" type="body"/>
          </p:nvPr>
        </p:nvSpPr>
        <p:spPr>
          <a:xfrm>
            <a:off x="457200" y="685800"/>
            <a:ext cx="8605799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" sz="2400">
                <a:highlight>
                  <a:srgbClr val="FFFFFF"/>
                </a:highlight>
              </a:rPr>
              <a:t>Allowed: </a:t>
            </a:r>
            <a:r>
              <a:rPr lang="en" sz="2400">
                <a:solidFill>
                  <a:srgbClr val="6AA84F"/>
                </a:solidFill>
                <a:highlight>
                  <a:srgbClr val="FFFFFF"/>
                </a:highlight>
              </a:rPr>
              <a:t>0, …, 9, a, …, z, A, …, Z, _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2400">
                <a:solidFill>
                  <a:srgbClr val="FF0000"/>
                </a:solidFill>
                <a:highlight>
                  <a:srgbClr val="FFFFFF"/>
                </a:highlight>
              </a:rPr>
              <a:t>VARIABLE = variable</a:t>
            </a:r>
            <a:r>
              <a:rPr lang="en" sz="2400">
                <a:solidFill>
                  <a:srgbClr val="000000"/>
                </a:solidFill>
                <a:highlight>
                  <a:srgbClr val="FFFFFF"/>
                </a:highlight>
              </a:rPr>
              <a:t>; C is case sensitive.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SzPct val="100000"/>
            </a:pPr>
            <a:r>
              <a:rPr lang="en" sz="2400">
                <a:solidFill>
                  <a:srgbClr val="FF0000"/>
                </a:solidFill>
                <a:highlight>
                  <a:srgbClr val="FFFFFF"/>
                </a:highlight>
              </a:rPr>
              <a:t>No blanks or commas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SzPct val="100000"/>
            </a:pPr>
            <a:r>
              <a:rPr lang="en" sz="2400">
                <a:solidFill>
                  <a:srgbClr val="FF0000"/>
                </a:solidFill>
                <a:highlight>
                  <a:srgbClr val="FFFFFF"/>
                </a:highlight>
              </a:rPr>
              <a:t>First character cannot be a number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" sz="2400">
                <a:highlight>
                  <a:srgbClr val="FFFFFF"/>
                </a:highlight>
              </a:rPr>
              <a:t>Reserved keywords (</a:t>
            </a:r>
            <a:r>
              <a:rPr i="1" lang="en" sz="2400">
                <a:highlight>
                  <a:srgbClr val="FFFFFF"/>
                </a:highlight>
              </a:rPr>
              <a:t>int, character, if, continue</a:t>
            </a:r>
            <a:r>
              <a:rPr lang="en" sz="2400">
                <a:highlight>
                  <a:srgbClr val="FFFFFF"/>
                </a:highlight>
              </a:rPr>
              <a:t>) </a:t>
            </a:r>
            <a:r>
              <a:rPr lang="en" sz="2400">
                <a:solidFill>
                  <a:srgbClr val="FF0000"/>
                </a:solidFill>
                <a:highlight>
                  <a:srgbClr val="FFFFFF"/>
                </a:highlight>
              </a:rPr>
              <a:t>not allowed</a:t>
            </a:r>
          </a:p>
          <a:p>
            <a:pPr indent="-381000" lvl="0" marL="457200" rtl="0">
              <a:lnSpc>
                <a:spcPct val="100000"/>
              </a:lnSpc>
              <a:spcBef>
                <a:spcPts val="1500"/>
              </a:spcBef>
              <a:spcAft>
                <a:spcPts val="500"/>
              </a:spcAft>
              <a:buSzPct val="100000"/>
            </a:pPr>
            <a:r>
              <a:rPr lang="en" sz="2400">
                <a:highlight>
                  <a:srgbClr val="FFFFFF"/>
                </a:highlight>
              </a:rPr>
              <a:t>Name cannot be global identifier:</a:t>
            </a:r>
          </a:p>
          <a:p>
            <a:pPr lvl="0" rtl="0">
              <a:lnSpc>
                <a:spcPct val="100000"/>
              </a:lnSpc>
              <a:spcBef>
                <a:spcPts val="1500"/>
              </a:spcBef>
              <a:spcAft>
                <a:spcPts val="500"/>
              </a:spcAft>
              <a:buNone/>
            </a:pPr>
            <a:r>
              <a:rPr lang="en" sz="2400">
                <a:solidFill>
                  <a:srgbClr val="6AA84F"/>
                </a:solidFill>
                <a:highlight>
                  <a:srgbClr val="FFFFFF"/>
                </a:highlight>
              </a:rPr>
              <a:t>Valid: 		_NAME_    _SUM_</a:t>
            </a:r>
            <a:r>
              <a:rPr lang="en" sz="2400">
                <a:highlight>
                  <a:srgbClr val="FFFFFF"/>
                </a:highlight>
              </a:rPr>
              <a:t>		</a:t>
            </a:r>
          </a:p>
          <a:p>
            <a:pPr lvl="0" rtl="0">
              <a:lnSpc>
                <a:spcPct val="100000"/>
              </a:lnSpc>
              <a:spcBef>
                <a:spcPts val="1500"/>
              </a:spcBef>
              <a:spcAft>
                <a:spcPts val="500"/>
              </a:spcAft>
              <a:buNone/>
            </a:pPr>
            <a:r>
              <a:rPr lang="en" sz="2400">
                <a:solidFill>
                  <a:srgbClr val="FF0000"/>
                </a:solidFill>
                <a:highlight>
                  <a:srgbClr val="FFFFFF"/>
                </a:highlight>
              </a:rPr>
              <a:t>Invalid:	_DATE_    _TIME_    _FILE_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" sz="2400">
                <a:highlight>
                  <a:srgbClr val="FFFFFF"/>
                </a:highlight>
              </a:rPr>
              <a:t>Name cannot be the same as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>
                <a:highlight>
                  <a:srgbClr val="FFFFFF"/>
                </a:highlight>
              </a:rPr>
              <a:t>another one within the scope of the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>
                <a:highlight>
                  <a:srgbClr val="FFFFFF"/>
                </a:highlight>
              </a:rPr>
              <a:t>function:</a:t>
            </a:r>
          </a:p>
          <a:p>
            <a:pPr indent="457200" lvl="0" marL="411480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  <a:highlight>
                  <a:srgbClr val="FFFFFF"/>
                </a:highlight>
              </a:rPr>
              <a:t>  Invalid: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7" name="Shape 217"/>
          <p:cNvSpPr txBox="1"/>
          <p:nvPr>
            <p:ph type="title"/>
          </p:nvPr>
        </p:nvSpPr>
        <p:spPr>
          <a:xfrm>
            <a:off x="457200" y="-258762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Variable names or identifiers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6323700" y="3816425"/>
            <a:ext cx="2739300" cy="290249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22727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#include&lt;stdio.h&gt;</a:t>
            </a:r>
            <a:br>
              <a:rPr lang="en" sz="18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int main(){</a:t>
            </a:r>
            <a:br>
              <a:rPr lang="en" sz="1800">
                <a:latin typeface="Consolas"/>
                <a:ea typeface="Consolas"/>
                <a:cs typeface="Consolas"/>
                <a:sym typeface="Consolas"/>
              </a:rPr>
            </a:b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int var1 = 1;</a:t>
            </a:r>
            <a:br>
              <a:rPr b="1"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1"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int var1 = 2;</a:t>
            </a:r>
            <a:b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printf("%d",var1);</a:t>
            </a:r>
            <a:br>
              <a:rPr lang="en" sz="18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return 0;</a:t>
            </a:r>
            <a:br>
              <a:rPr lang="en" sz="18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9" name="Shape 219"/>
          <p:cNvSpPr txBox="1"/>
          <p:nvPr/>
        </p:nvSpPr>
        <p:spPr>
          <a:xfrm>
            <a:off x="2519925" y="1118100"/>
            <a:ext cx="382799" cy="675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/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/>
        </p:nvSpPr>
        <p:spPr>
          <a:xfrm>
            <a:off x="152400" y="17700"/>
            <a:ext cx="9012599" cy="127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/>
              <a:t>Back to scanf_math.c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pic>
        <p:nvPicPr>
          <p:cNvPr id="225" name="Shape 225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>
            <a:off x="939300" y="808723"/>
            <a:ext cx="7204426" cy="5973098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26" name="Shape 226"/>
          <p:cNvSpPr txBox="1"/>
          <p:nvPr/>
        </p:nvSpPr>
        <p:spPr>
          <a:xfrm>
            <a:off x="1003500" y="907575"/>
            <a:ext cx="6960900" cy="3083699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scanf()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reads keyboard input. Stores in radius.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A </a:t>
            </a:r>
            <a:r>
              <a:rPr i="1" lang="en" sz="2400">
                <a:solidFill>
                  <a:schemeClr val="dk1"/>
                </a:solidFill>
              </a:rPr>
              <a:t>conversion specifier</a:t>
            </a:r>
            <a:r>
              <a:rPr lang="en" sz="2400">
                <a:solidFill>
                  <a:schemeClr val="dk1"/>
                </a:solidFill>
              </a:rPr>
              <a:t> begins with </a:t>
            </a:r>
            <a:r>
              <a:rPr i="1"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%</a:t>
            </a:r>
            <a:r>
              <a:rPr lang="en" sz="2400">
                <a:solidFill>
                  <a:schemeClr val="dk1"/>
                </a:solidFill>
              </a:rPr>
              <a:t>, followed by a data type code. </a:t>
            </a:r>
            <a:r>
              <a:rPr b="1" i="1" lang="en" sz="24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%lf</a:t>
            </a:r>
            <a:r>
              <a:rPr b="1" i="1" lang="en" sz="2400">
                <a:solidFill>
                  <a:srgbClr val="FF00FF"/>
                </a:solidFill>
              </a:rPr>
              <a:t> </a:t>
            </a:r>
            <a:r>
              <a:rPr lang="en" sz="2400">
                <a:solidFill>
                  <a:schemeClr val="dk1"/>
                </a:solidFill>
              </a:rPr>
              <a:t>is for a double precision real number; stands for (l)ong (f)loat.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FF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 before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radius is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for address-of operator. DON’T FORGET IT.</a:t>
            </a:r>
          </a:p>
        </p:txBody>
      </p:sp>
      <p:pic>
        <p:nvPicPr>
          <p:cNvPr id="227" name="Shape 227"/>
          <p:cNvPicPr preferRelativeResize="0"/>
          <p:nvPr/>
        </p:nvPicPr>
        <p:blipFill rotWithShape="1">
          <a:blip r:embed="rId3">
            <a:alphaModFix/>
          </a:blip>
          <a:srcRect b="41168" l="0" r="0" t="56246"/>
          <a:stretch/>
        </p:blipFill>
        <p:spPr>
          <a:xfrm>
            <a:off x="939300" y="4146350"/>
            <a:ext cx="7204426" cy="176475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Shape 232"/>
          <p:cNvPicPr preferRelativeResize="0"/>
          <p:nvPr/>
        </p:nvPicPr>
        <p:blipFill rotWithShape="1">
          <a:blip r:embed="rId3">
            <a:alphaModFix/>
          </a:blip>
          <a:srcRect b="24783" l="0" r="0" t="59741"/>
          <a:stretch/>
        </p:blipFill>
        <p:spPr>
          <a:xfrm>
            <a:off x="939300" y="4377225"/>
            <a:ext cx="7204426" cy="9242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33" name="Shape 233"/>
          <p:cNvSpPr txBox="1"/>
          <p:nvPr/>
        </p:nvSpPr>
        <p:spPr>
          <a:xfrm>
            <a:off x="152400" y="17700"/>
            <a:ext cx="9012599" cy="127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/>
              <a:t>scanf_math.c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234" name="Shape 234"/>
          <p:cNvSpPr txBox="1"/>
          <p:nvPr/>
        </p:nvSpPr>
        <p:spPr>
          <a:xfrm>
            <a:off x="3565200" y="353625"/>
            <a:ext cx="5067000" cy="28931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highlight>
                  <a:srgbClr val="FFFFFF"/>
                </a:highlight>
              </a:rPr>
              <a:t>Basic arithmetics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2400">
                <a:highlight>
                  <a:srgbClr val="FFFFFF"/>
                </a:highlight>
              </a:rPr>
              <a:t>				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400">
                <a:highlight>
                  <a:srgbClr val="FFFFFF"/>
                </a:highlight>
              </a:rPr>
              <a:t>			   </a:t>
            </a:r>
            <a:r>
              <a:rPr b="1" lang="en" sz="2400">
                <a:solidFill>
                  <a:srgbClr val="FF0000"/>
                </a:solidFill>
              </a:rPr>
              <a:t>&lt;- VERY USEFUL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highlight>
                <a:srgbClr val="FFFFFF"/>
              </a:highlight>
            </a:endParaRPr>
          </a:p>
        </p:txBody>
      </p:sp>
      <p:pic>
        <p:nvPicPr>
          <p:cNvPr id="235" name="Shape 235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>
            <a:off x="939300" y="808723"/>
            <a:ext cx="7204426" cy="5973098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graphicFrame>
        <p:nvGraphicFramePr>
          <p:cNvPr id="236" name="Shape 236"/>
          <p:cNvGraphicFramePr/>
          <p:nvPr/>
        </p:nvGraphicFramePr>
        <p:xfrm>
          <a:off x="1042900" y="8870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{FECB158F-E14F-4E3F-98F0-77F68CDD1098}</a:tableStyleId>
              </a:tblPr>
              <a:tblGrid>
                <a:gridCol w="795200"/>
                <a:gridCol w="2151750"/>
                <a:gridCol w="1169425"/>
              </a:tblGrid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/>
                        <a:t>Operator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/>
                        <a:t>Meaning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/>
                        <a:t>Example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+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Addition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 + y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Subtraction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 - y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*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Multiplication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 * y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/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Division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 / y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%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Modulus (Remainder)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 % y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++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Increment x by 1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++x or x++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--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Decrement x by 1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--x or x--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Shape 241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>
            <a:off x="939300" y="808723"/>
            <a:ext cx="7204426" cy="5973098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42" name="Shape 242"/>
          <p:cNvPicPr preferRelativeResize="0"/>
          <p:nvPr/>
        </p:nvPicPr>
        <p:blipFill rotWithShape="1">
          <a:blip r:embed="rId3">
            <a:alphaModFix/>
          </a:blip>
          <a:srcRect b="17230" l="0" r="0" t="79638"/>
          <a:stretch/>
        </p:blipFill>
        <p:spPr>
          <a:xfrm>
            <a:off x="939300" y="5565625"/>
            <a:ext cx="7204426" cy="18704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43" name="Shape 243"/>
          <p:cNvSpPr txBox="1"/>
          <p:nvPr/>
        </p:nvSpPr>
        <p:spPr>
          <a:xfrm>
            <a:off x="152400" y="17700"/>
            <a:ext cx="9012599" cy="127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/>
              <a:t>scanf_math.c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244" name="Shape 244"/>
          <p:cNvSpPr txBox="1"/>
          <p:nvPr/>
        </p:nvSpPr>
        <p:spPr>
          <a:xfrm>
            <a:off x="1731750" y="656325"/>
            <a:ext cx="7116600" cy="4557299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printf(</a:t>
            </a:r>
            <a:r>
              <a:rPr b="1" lang="en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“...”</a:t>
            </a:r>
            <a:r>
              <a:rPr b="1" lang="en" sz="24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24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2400">
                <a:solidFill>
                  <a:srgbClr val="6AA84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b="1" lang="en" sz="24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</a:rPr>
              <a:t>1st argument always between </a:t>
            </a:r>
            <a:r>
              <a:rPr i="1" lang="en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“”</a:t>
            </a: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</a:rPr>
              <a:t>. Consists of:</a:t>
            </a:r>
          </a:p>
          <a:p>
            <a:pPr indent="-381000" lvl="0" marL="457200" rtl="0">
              <a:spcBef>
                <a:spcPts val="0"/>
              </a:spcBef>
              <a:buClr>
                <a:srgbClr val="0000FF"/>
              </a:buClr>
              <a:buSzPct val="100000"/>
              <a:buChar char="-"/>
            </a:pP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</a:rPr>
              <a:t>Text. Printed as is. </a:t>
            </a:r>
          </a:p>
          <a:p>
            <a:pPr indent="-381000" lvl="0" marL="457200" rtl="0">
              <a:spcBef>
                <a:spcPts val="0"/>
              </a:spcBef>
              <a:buClr>
                <a:srgbClr val="0000FF"/>
              </a:buClr>
              <a:buSzPct val="100000"/>
              <a:buChar char="-"/>
            </a:pP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</a:rPr>
              <a:t>A </a:t>
            </a:r>
            <a:r>
              <a:rPr i="1" lang="en" sz="2400">
                <a:solidFill>
                  <a:srgbClr val="0000FF"/>
                </a:solidFill>
                <a:highlight>
                  <a:srgbClr val="FFFFFF"/>
                </a:highlight>
              </a:rPr>
              <a:t>conversion specifier</a:t>
            </a: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</a:rPr>
              <a:t> begins with </a:t>
            </a:r>
            <a:r>
              <a:rPr i="1" lang="en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</a:t>
            </a: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</a:rPr>
              <a:t>, followed by a data type code. </a:t>
            </a:r>
            <a:r>
              <a:rPr i="1" lang="en" sz="2400">
                <a:solidFill>
                  <a:srgbClr val="FF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%d</a:t>
            </a: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</a:rPr>
              <a:t> is for (d)ecimal integer.</a:t>
            </a:r>
          </a:p>
          <a:p>
            <a:pPr indent="-381000" lvl="0" marL="457200" rtl="0">
              <a:spcBef>
                <a:spcPts val="0"/>
              </a:spcBef>
              <a:buClr>
                <a:srgbClr val="0000FF"/>
              </a:buClr>
              <a:buSzPct val="100000"/>
              <a:buChar char="-"/>
            </a:pPr>
            <a:r>
              <a:rPr i="1" lang="en" sz="2400">
                <a:solidFill>
                  <a:srgbClr val="FF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" sz="2400">
                <a:solidFill>
                  <a:srgbClr val="FF00FF"/>
                </a:solidFill>
                <a:highlight>
                  <a:srgbClr val="FFFFFF"/>
                </a:highlight>
              </a:rPr>
              <a:t> </a:t>
            </a: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</a:rPr>
              <a:t>brings the cursor (jumps) to the beginning of the next line.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6AA84F"/>
                </a:solidFill>
                <a:highlight>
                  <a:srgbClr val="FFFFFF"/>
                </a:highlight>
              </a:rPr>
              <a:t>2nd argument always after (</a:t>
            </a:r>
            <a:r>
              <a:rPr i="1" lang="en" sz="2400">
                <a:solidFill>
                  <a:srgbClr val="6AA84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“...”,</a:t>
            </a:r>
            <a:r>
              <a:rPr lang="en" sz="2400">
                <a:solidFill>
                  <a:srgbClr val="6AA84F"/>
                </a:solidFill>
                <a:highlight>
                  <a:srgbClr val="FFFFFF"/>
                </a:highlight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6AA84F"/>
                </a:solidFill>
                <a:highlight>
                  <a:srgbClr val="FFFFFF"/>
                </a:highlight>
              </a:rPr>
              <a:t>first </a:t>
            </a:r>
            <a:r>
              <a:rPr i="1" lang="en" sz="2400">
                <a:solidFill>
                  <a:srgbClr val="6AA84F"/>
                </a:solidFill>
                <a:highlight>
                  <a:srgbClr val="FFFFFF"/>
                </a:highlight>
              </a:rPr>
              <a:t>%d</a:t>
            </a:r>
            <a:r>
              <a:rPr lang="en" sz="2400">
                <a:solidFill>
                  <a:srgbClr val="6AA84F"/>
                </a:solidFill>
                <a:highlight>
                  <a:srgbClr val="FFFFFF"/>
                </a:highlight>
              </a:rPr>
              <a:t>      	&lt;- integer1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6AA84F"/>
                </a:solidFill>
                <a:highlight>
                  <a:srgbClr val="FFFFFF"/>
                </a:highlight>
              </a:rPr>
              <a:t>second </a:t>
            </a:r>
            <a:r>
              <a:rPr i="1" lang="en" sz="2400">
                <a:solidFill>
                  <a:srgbClr val="6AA84F"/>
                </a:solidFill>
                <a:highlight>
                  <a:srgbClr val="FFFFFF"/>
                </a:highlight>
              </a:rPr>
              <a:t>%d</a:t>
            </a:r>
            <a:r>
              <a:rPr lang="en" sz="2400">
                <a:solidFill>
                  <a:srgbClr val="6AA84F"/>
                </a:solidFill>
                <a:highlight>
                  <a:srgbClr val="FFFFFF"/>
                </a:highlight>
              </a:rPr>
              <a:t> 	&lt;- integer2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6AA84F"/>
                </a:solidFill>
                <a:highlight>
                  <a:srgbClr val="FFFFFF"/>
                </a:highlight>
              </a:rPr>
              <a:t>third </a:t>
            </a:r>
            <a:r>
              <a:rPr i="1" lang="en" sz="2400">
                <a:solidFill>
                  <a:srgbClr val="6AA84F"/>
                </a:solidFill>
                <a:highlight>
                  <a:srgbClr val="FFFFFF"/>
                </a:highlight>
              </a:rPr>
              <a:t>%d</a:t>
            </a:r>
            <a:r>
              <a:rPr lang="en" sz="2400">
                <a:solidFill>
                  <a:srgbClr val="6AA84F"/>
                </a:solidFill>
                <a:highlight>
                  <a:srgbClr val="FFFFFF"/>
                </a:highlight>
              </a:rPr>
              <a:t> 		&lt;- sum</a:t>
            </a:r>
          </a:p>
        </p:txBody>
      </p:sp>
      <p:sp>
        <p:nvSpPr>
          <p:cNvPr id="245" name="Shape 245"/>
          <p:cNvSpPr/>
          <p:nvPr/>
        </p:nvSpPr>
        <p:spPr>
          <a:xfrm>
            <a:off x="3195350" y="5794975"/>
            <a:ext cx="2280455" cy="206125"/>
          </a:xfrm>
          <a:custGeom>
            <a:pathLst>
              <a:path extrusionOk="0" h="8245" w="99161">
                <a:moveTo>
                  <a:pt x="0" y="883"/>
                </a:moveTo>
                <a:cubicBezTo>
                  <a:pt x="2132" y="2059"/>
                  <a:pt x="-2132" y="7059"/>
                  <a:pt x="12795" y="7942"/>
                </a:cubicBezTo>
                <a:cubicBezTo>
                  <a:pt x="27722" y="8824"/>
                  <a:pt x="75225" y="7500"/>
                  <a:pt x="89565" y="6177"/>
                </a:cubicBezTo>
                <a:cubicBezTo>
                  <a:pt x="103904" y="4853"/>
                  <a:pt x="97285" y="1029"/>
                  <a:pt x="98830" y="0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lg" w="lg" type="triangle"/>
            <a:tailEnd len="lg" w="lg" type="none"/>
          </a:ln>
        </p:spPr>
      </p:sp>
      <p:sp>
        <p:nvSpPr>
          <p:cNvPr id="246" name="Shape 246"/>
          <p:cNvSpPr/>
          <p:nvPr/>
        </p:nvSpPr>
        <p:spPr>
          <a:xfrm>
            <a:off x="3881150" y="5794975"/>
            <a:ext cx="2523151" cy="358533"/>
          </a:xfrm>
          <a:custGeom>
            <a:pathLst>
              <a:path extrusionOk="0" h="8245" w="99161">
                <a:moveTo>
                  <a:pt x="0" y="883"/>
                </a:moveTo>
                <a:cubicBezTo>
                  <a:pt x="2132" y="2059"/>
                  <a:pt x="-2132" y="7059"/>
                  <a:pt x="12795" y="7942"/>
                </a:cubicBezTo>
                <a:cubicBezTo>
                  <a:pt x="27722" y="8824"/>
                  <a:pt x="75225" y="7500"/>
                  <a:pt x="89565" y="6177"/>
                </a:cubicBezTo>
                <a:cubicBezTo>
                  <a:pt x="103904" y="4853"/>
                  <a:pt x="97285" y="1029"/>
                  <a:pt x="98830" y="0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lg" w="lg" type="triangle"/>
            <a:tailEnd len="lg" w="lg" type="none"/>
          </a:ln>
        </p:spPr>
      </p:sp>
      <p:sp>
        <p:nvSpPr>
          <p:cNvPr id="247" name="Shape 247"/>
          <p:cNvSpPr/>
          <p:nvPr/>
        </p:nvSpPr>
        <p:spPr>
          <a:xfrm>
            <a:off x="4490750" y="5794975"/>
            <a:ext cx="2586366" cy="566884"/>
          </a:xfrm>
          <a:custGeom>
            <a:pathLst>
              <a:path extrusionOk="0" h="8245" w="99161">
                <a:moveTo>
                  <a:pt x="0" y="883"/>
                </a:moveTo>
                <a:cubicBezTo>
                  <a:pt x="2132" y="2059"/>
                  <a:pt x="-2132" y="7059"/>
                  <a:pt x="12795" y="7942"/>
                </a:cubicBezTo>
                <a:cubicBezTo>
                  <a:pt x="27722" y="8824"/>
                  <a:pt x="75225" y="7500"/>
                  <a:pt x="89565" y="6177"/>
                </a:cubicBezTo>
                <a:cubicBezTo>
                  <a:pt x="103904" y="4853"/>
                  <a:pt x="97285" y="1029"/>
                  <a:pt x="98830" y="0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lg" w="lg" type="triangle"/>
            <a:tailEnd len="lg" w="lg" type="none"/>
          </a:ln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Shape 252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>
            <a:off x="939300" y="808723"/>
            <a:ext cx="7204426" cy="5973098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53" name="Shape 253"/>
          <p:cNvPicPr preferRelativeResize="0"/>
          <p:nvPr/>
        </p:nvPicPr>
        <p:blipFill rotWithShape="1">
          <a:blip r:embed="rId3">
            <a:alphaModFix/>
          </a:blip>
          <a:srcRect b="14467" l="0" r="0" t="81663"/>
          <a:stretch/>
        </p:blipFill>
        <p:spPr>
          <a:xfrm>
            <a:off x="939300" y="5686650"/>
            <a:ext cx="7204426" cy="231074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54" name="Shape 254"/>
          <p:cNvSpPr txBox="1"/>
          <p:nvPr/>
        </p:nvSpPr>
        <p:spPr>
          <a:xfrm>
            <a:off x="152400" y="17700"/>
            <a:ext cx="9012599" cy="127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/>
              <a:t>scanf_math.c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255" name="Shape 255"/>
          <p:cNvSpPr txBox="1"/>
          <p:nvPr/>
        </p:nvSpPr>
        <p:spPr>
          <a:xfrm>
            <a:off x="1807950" y="808725"/>
            <a:ext cx="7116600" cy="4557299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printf();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b="1" i="1" lang="en" sz="2400">
                <a:solidFill>
                  <a:srgbClr val="FF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%lf</a:t>
            </a:r>
            <a:r>
              <a:rPr b="1" i="1" lang="en" sz="2400">
                <a:solidFill>
                  <a:srgbClr val="FF00FF"/>
                </a:solidFill>
                <a:highlight>
                  <a:srgbClr val="FFFFFF"/>
                </a:highlight>
              </a:rPr>
              <a:t>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is for a double precision real number; stands for (l)ong (f)loat.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b="1" i="1" lang="en" sz="2400">
                <a:solidFill>
                  <a:srgbClr val="FF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i="1" lang="en" sz="2400">
                <a:solidFill>
                  <a:srgbClr val="FF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(again)</a:t>
            </a:r>
            <a:r>
              <a:rPr i="1" lang="en" sz="2400">
                <a:solidFill>
                  <a:srgbClr val="FF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brings the cursor to the beginning of next line.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457200" lvl="0" marL="365760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2nd argument: </a:t>
            </a:r>
          </a:p>
          <a:p>
            <a:pPr indent="457200" lvl="0" marL="365760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%lf &lt;- radius  </a:t>
            </a:r>
          </a:p>
        </p:txBody>
      </p:sp>
      <p:sp>
        <p:nvSpPr>
          <p:cNvPr id="256" name="Shape 256"/>
          <p:cNvSpPr/>
          <p:nvPr/>
        </p:nvSpPr>
        <p:spPr>
          <a:xfrm>
            <a:off x="3347750" y="6023575"/>
            <a:ext cx="932857" cy="206125"/>
          </a:xfrm>
          <a:custGeom>
            <a:pathLst>
              <a:path extrusionOk="0" h="8245" w="99161">
                <a:moveTo>
                  <a:pt x="0" y="883"/>
                </a:moveTo>
                <a:cubicBezTo>
                  <a:pt x="2132" y="2059"/>
                  <a:pt x="-2132" y="7059"/>
                  <a:pt x="12795" y="7942"/>
                </a:cubicBezTo>
                <a:cubicBezTo>
                  <a:pt x="27722" y="8824"/>
                  <a:pt x="75225" y="7500"/>
                  <a:pt x="89565" y="6177"/>
                </a:cubicBezTo>
                <a:cubicBezTo>
                  <a:pt x="103904" y="4853"/>
                  <a:pt x="97285" y="1029"/>
                  <a:pt x="98830" y="0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lg" w="lg" type="triangle"/>
            <a:tailEnd len="lg" w="lg" type="none"/>
          </a:ln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250" y="422900"/>
            <a:ext cx="5831500" cy="4834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62" name="Shape 262"/>
          <p:cNvSpPr txBox="1"/>
          <p:nvPr/>
        </p:nvSpPr>
        <p:spPr>
          <a:xfrm>
            <a:off x="97850" y="17700"/>
            <a:ext cx="9240300" cy="18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457200" lvl="0" rtl="0">
              <a:spcBef>
                <a:spcPts val="0"/>
              </a:spcBef>
              <a:buNone/>
            </a:pPr>
            <a:r>
              <a:rPr lang="en" sz="1800"/>
              <a:t>Let’s write this program into codechef. Then run.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							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								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  <a:p>
            <a:pPr indent="457200"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  <a:p>
            <a:pPr indent="457200"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  <a:p>
            <a:pPr indent="457200"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  <a:p>
            <a:pPr indent="457200"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  <a:p>
            <a:pPr indent="457200"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  <a:p>
            <a:pPr indent="457200"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  <a:p>
            <a:pPr indent="457200"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  <a:p>
            <a:pPr indent="457200"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  <a:p>
            <a:pPr indent="457200"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  <a:p>
            <a:pPr indent="457200"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  <a:p>
            <a:pPr indent="457200"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  <a:p>
            <a:pPr indent="457200"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  <a:p>
            <a:pPr indent="457200"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  <a:p>
            <a:pPr indent="457200"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  <a:p>
            <a:pPr indent="457200"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  <a:p>
            <a:pPr indent="457200" lvl="0" marL="137160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Output:</a:t>
            </a:r>
          </a:p>
        </p:txBody>
      </p:sp>
      <p:pic>
        <p:nvPicPr>
          <p:cNvPr id="263" name="Shape 263"/>
          <p:cNvPicPr preferRelativeResize="0"/>
          <p:nvPr/>
        </p:nvPicPr>
        <p:blipFill rotWithShape="1">
          <a:blip r:embed="rId4">
            <a:alphaModFix/>
          </a:blip>
          <a:srcRect b="46071" l="0" r="0" t="22510"/>
          <a:stretch/>
        </p:blipFill>
        <p:spPr>
          <a:xfrm>
            <a:off x="3355025" y="5162325"/>
            <a:ext cx="5636349" cy="645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64" name="Shape 264"/>
          <p:cNvPicPr preferRelativeResize="0"/>
          <p:nvPr/>
        </p:nvPicPr>
        <p:blipFill rotWithShape="1">
          <a:blip r:embed="rId4">
            <a:alphaModFix/>
          </a:blip>
          <a:srcRect b="0" l="0" r="0" t="57627"/>
          <a:stretch/>
        </p:blipFill>
        <p:spPr>
          <a:xfrm>
            <a:off x="3355025" y="5883350"/>
            <a:ext cx="5636349" cy="87005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/>
        </p:nvSpPr>
        <p:spPr>
          <a:xfrm>
            <a:off x="11025" y="-24400"/>
            <a:ext cx="6500100" cy="22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b="1" lang="en" sz="1100">
                <a:solidFill>
                  <a:schemeClr val="dk1"/>
                </a:solidFill>
              </a:rPr>
              <a:t>Afternoon </a:t>
            </a:r>
            <a:r>
              <a:rPr b="1" lang="en" sz="1100">
                <a:solidFill>
                  <a:schemeClr val="dk1"/>
                </a:solidFill>
              </a:rPr>
              <a:t>VIDEOS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</a:rPr>
              <a:t>-c is awesome,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https://youtu.be/smGalmxPVYc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</a:rPr>
              <a:t>-top 10 progr. </a:t>
            </a:r>
            <a:r>
              <a:rPr lang="en" sz="1100">
                <a:solidFill>
                  <a:schemeClr val="dk1"/>
                </a:solidFill>
              </a:rPr>
              <a:t>Languages</a:t>
            </a:r>
            <a:r>
              <a:rPr lang="en" sz="1100">
                <a:solidFill>
                  <a:schemeClr val="dk1"/>
                </a:solidFill>
              </a:rPr>
              <a:t>,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https://youtu.be/MOz-fSDYlFc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</a:rPr>
              <a:t>-intro, hello world, https://youtu.be/CPjZKsUYSXg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Exercises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70" name="Shape 2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911200"/>
            <a:ext cx="4945523" cy="4113747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71" name="Shape 2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1400" y="82374"/>
            <a:ext cx="4308299" cy="29805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72" name="Shape 2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70900" y="2813225"/>
            <a:ext cx="3435001" cy="3266198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73" name="Shape 273"/>
          <p:cNvSpPr txBox="1"/>
          <p:nvPr/>
        </p:nvSpPr>
        <p:spPr>
          <a:xfrm>
            <a:off x="304800" y="5766475"/>
            <a:ext cx="68787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chemeClr val="dk1"/>
                </a:solidFill>
              </a:rPr>
              <a:t>END OF DAY 1, 	6/19/17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152400" y="1222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Overview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457200" y="1219200"/>
            <a:ext cx="6810600" cy="45030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2400"/>
              <a:t>The </a:t>
            </a:r>
            <a:r>
              <a:rPr i="1" lang="en" sz="2400"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2400"/>
              <a:t> function and the very basics</a:t>
            </a: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2400"/>
              <a:t>Declaring variables &amp; reading from keyboard</a:t>
            </a: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2400"/>
              <a:t>Arithmetics, Math and simple arrays </a:t>
            </a: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2400"/>
              <a:t>Loops, IFs and condition/logical operators</a:t>
            </a: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2400"/>
              <a:t>References.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274" y="0"/>
            <a:ext cx="1733851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/>
        </p:nvSpPr>
        <p:spPr>
          <a:xfrm>
            <a:off x="1023575" y="76200"/>
            <a:ext cx="71175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3600">
                <a:solidFill>
                  <a:srgbClr val="FF0000"/>
                </a:solidFill>
                <a:highlight>
                  <a:srgbClr val="FFFFFF"/>
                </a:highlight>
              </a:rPr>
              <a:t>DAY 2		6/20/17</a:t>
            </a:r>
          </a:p>
        </p:txBody>
      </p:sp>
      <p:pic>
        <p:nvPicPr>
          <p:cNvPr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4949" y="2854399"/>
            <a:ext cx="4847000" cy="400029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graphicFrame>
        <p:nvGraphicFramePr>
          <p:cNvPr id="280" name="Shape 280"/>
          <p:cNvGraphicFramePr/>
          <p:nvPr/>
        </p:nvGraphicFramePr>
        <p:xfrm>
          <a:off x="66750" y="455696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{FECB158F-E14F-4E3F-98F0-77F68CDD1098}</a:tableStyleId>
              </a:tblPr>
              <a:tblGrid>
                <a:gridCol w="795200"/>
                <a:gridCol w="2151750"/>
                <a:gridCol w="1169425"/>
              </a:tblGrid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/>
                        <a:t>Operator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/>
                        <a:t>Meaning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100"/>
                        <a:t>Example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+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Addition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 + y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Subtraction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 - y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*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Multiplication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 * y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/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Division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 / y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%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Modulus (Remainder)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 % y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++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Increment x by 1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++x or x++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--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Decrement x by 1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--x or x--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81" name="Shape 281"/>
          <p:cNvSpPr txBox="1"/>
          <p:nvPr/>
        </p:nvSpPr>
        <p:spPr>
          <a:xfrm>
            <a:off x="0" y="543800"/>
            <a:ext cx="7117500" cy="23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</a:rPr>
              <a:t>Morning </a:t>
            </a:r>
            <a:r>
              <a:rPr b="1" lang="en">
                <a:solidFill>
                  <a:schemeClr val="dk1"/>
                </a:solidFill>
              </a:rPr>
              <a:t>Videos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   Codeblocks set up,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https://www.youtube.com/watch?v=3DeLiClDd04&amp;index=2&amp;list=PL6gx4Cwl9DGAKIXv8Yr6nhGJ9Vlcjyymq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Printf, scanf, https://youtu.be/xOIVXR35aI4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025" y="827875"/>
            <a:ext cx="4714875" cy="56483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87" name="Shape 287"/>
          <p:cNvSpPr txBox="1"/>
          <p:nvPr/>
        </p:nvSpPr>
        <p:spPr>
          <a:xfrm>
            <a:off x="1272750" y="296575"/>
            <a:ext cx="54618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CTN. ...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Shape 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525"/>
            <a:ext cx="5745900" cy="485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Shape 2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2803" y="4275449"/>
            <a:ext cx="5251199" cy="251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idx="1" type="body"/>
          </p:nvPr>
        </p:nvSpPr>
        <p:spPr>
          <a:xfrm>
            <a:off x="0" y="838200"/>
            <a:ext cx="9144000" cy="6019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 algn="just">
              <a:spcBef>
                <a:spcPts val="0"/>
              </a:spcBef>
              <a:buSzPct val="100000"/>
              <a:buChar char="-"/>
            </a:pPr>
            <a:r>
              <a:rPr lang="en" sz="2400"/>
              <a:t>Add </a:t>
            </a:r>
            <a:r>
              <a:rPr i="1" lang="en" sz="2400">
                <a:latin typeface="Consolas"/>
                <a:ea typeface="Consolas"/>
                <a:cs typeface="Consolas"/>
                <a:sym typeface="Consolas"/>
              </a:rPr>
              <a:t>#include &lt;math.h&gt; </a:t>
            </a:r>
            <a:r>
              <a:rPr lang="en" sz="2400"/>
              <a:t>to the top of the program.</a:t>
            </a:r>
          </a:p>
          <a:p>
            <a:pPr indent="-381000" lvl="0" marL="457200" rtl="0" algn="just">
              <a:spcBef>
                <a:spcPts val="0"/>
              </a:spcBef>
              <a:buSzPct val="100000"/>
              <a:buChar char="-"/>
            </a:pPr>
            <a:r>
              <a:rPr b="1" lang="en" sz="2400">
                <a:solidFill>
                  <a:srgbClr val="FF0000"/>
                </a:solidFill>
              </a:rPr>
              <a:t>math.h</a:t>
            </a:r>
            <a:r>
              <a:rPr lang="en" sz="2400"/>
              <a:t> is a header, defines various mathematical functions that take double as argument(s) and return double as a result. Some examples:</a:t>
            </a:r>
          </a:p>
          <a:p>
            <a:pPr indent="-342900" lvl="1" marL="914400" rtl="0">
              <a:spcBef>
                <a:spcPts val="0"/>
              </a:spcBef>
              <a:buSzPct val="100000"/>
              <a:buFont typeface="Consolas"/>
              <a:buChar char="-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double cos(double x) 		Returns the cosine of x in rad.</a:t>
            </a:r>
          </a:p>
          <a:p>
            <a:pPr indent="-342900" lvl="1" marL="914400" rtl="0">
              <a:spcBef>
                <a:spcPts val="0"/>
              </a:spcBef>
              <a:buSzPct val="100000"/>
              <a:buFont typeface="Consolas"/>
              <a:buChar char="-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double sin(double x) 		Returns the sine of x in rad.</a:t>
            </a:r>
          </a:p>
          <a:p>
            <a:pPr indent="-342900" lvl="1" marL="914400" rtl="0">
              <a:spcBef>
                <a:spcPts val="0"/>
              </a:spcBef>
              <a:buSzPct val="100000"/>
              <a:buFont typeface="Consolas"/>
              <a:buChar char="-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double exp(double x) 		Returns the value of e raised to the xth power.</a:t>
            </a:r>
          </a:p>
          <a:p>
            <a:pPr indent="-342900" lvl="1" marL="914400" rtl="0">
              <a:spcBef>
                <a:spcPts val="0"/>
              </a:spcBef>
              <a:buSzPct val="100000"/>
              <a:buFont typeface="Consolas"/>
              <a:buChar char="-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double log(double x) 		Returns the natural logarithm of x.</a:t>
            </a:r>
          </a:p>
          <a:p>
            <a:pPr indent="-342900" lvl="1" marL="914400" rtl="0">
              <a:spcBef>
                <a:spcPts val="0"/>
              </a:spcBef>
              <a:buSzPct val="100000"/>
              <a:buFont typeface="Consolas"/>
              <a:buChar char="-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double pow(double x, double y) Returns x to the power of y.</a:t>
            </a:r>
          </a:p>
          <a:p>
            <a:pPr indent="-342900" lvl="1" marL="914400" rtl="0">
              <a:spcBef>
                <a:spcPts val="0"/>
              </a:spcBef>
              <a:buSzPct val="100000"/>
              <a:buFont typeface="Consolas"/>
              <a:buChar char="-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double sqrt(double x) 	Returns the square root of x.</a:t>
            </a:r>
          </a:p>
          <a:p>
            <a:pPr indent="-342900" lvl="1" marL="914400" rtl="0">
              <a:spcBef>
                <a:spcPts val="0"/>
              </a:spcBef>
              <a:buSzPct val="100000"/>
              <a:buFont typeface="Consolas"/>
              <a:buChar char="-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...</a:t>
            </a:r>
          </a:p>
        </p:txBody>
      </p:sp>
      <p:sp>
        <p:nvSpPr>
          <p:cNvPr id="299" name="Shape 299"/>
          <p:cNvSpPr txBox="1"/>
          <p:nvPr>
            <p:ph type="title"/>
          </p:nvPr>
        </p:nvSpPr>
        <p:spPr>
          <a:xfrm>
            <a:off x="345000" y="-182550"/>
            <a:ext cx="8494199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Math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title"/>
          </p:nvPr>
        </p:nvSpPr>
        <p:spPr>
          <a:xfrm>
            <a:off x="345000" y="-182550"/>
            <a:ext cx="8494199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Math</a:t>
            </a:r>
          </a:p>
        </p:txBody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0" y="838200"/>
            <a:ext cx="8951399" cy="6019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 algn="just">
              <a:spcBef>
                <a:spcPts val="0"/>
              </a:spcBef>
              <a:buClr>
                <a:srgbClr val="D9D9D9"/>
              </a:buClr>
              <a:buSzPct val="100000"/>
              <a:buChar char="-"/>
            </a:pPr>
            <a:r>
              <a:rPr lang="en" sz="2400">
                <a:solidFill>
                  <a:srgbClr val="D9D9D9"/>
                </a:solidFill>
              </a:rPr>
              <a:t>Add </a:t>
            </a:r>
            <a:r>
              <a:rPr i="1" lang="en" sz="24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#include &lt;math.h&gt; </a:t>
            </a:r>
            <a:r>
              <a:rPr lang="en" sz="2400">
                <a:solidFill>
                  <a:srgbClr val="D9D9D9"/>
                </a:solidFill>
              </a:rPr>
              <a:t>to the top of the program.</a:t>
            </a:r>
          </a:p>
          <a:p>
            <a:pPr indent="-381000" lvl="0" marL="457200" rtl="0" algn="just">
              <a:spcBef>
                <a:spcPts val="0"/>
              </a:spcBef>
              <a:buClr>
                <a:srgbClr val="D9D9D9"/>
              </a:buClr>
              <a:buSzPct val="100000"/>
              <a:buChar char="-"/>
            </a:pPr>
            <a:r>
              <a:rPr b="1" lang="en" sz="2400">
                <a:solidFill>
                  <a:srgbClr val="D9D9D9"/>
                </a:solidFill>
              </a:rPr>
              <a:t>math.h</a:t>
            </a:r>
            <a:r>
              <a:rPr lang="en" sz="2400">
                <a:solidFill>
                  <a:srgbClr val="D9D9D9"/>
                </a:solidFill>
              </a:rPr>
              <a:t> is a header, defines various mathematical functions that take double as argument(s) and return double as a result. Some examples:</a:t>
            </a:r>
          </a:p>
          <a:p>
            <a:pPr indent="-342900" lvl="1" marL="914400" rtl="0">
              <a:spcBef>
                <a:spcPts val="0"/>
              </a:spcBef>
              <a:buClr>
                <a:srgbClr val="D9D9D9"/>
              </a:buClr>
              <a:buSzPct val="100000"/>
              <a:buFont typeface="Consolas"/>
              <a:buChar char="-"/>
            </a:pPr>
            <a:r>
              <a:rPr lang="en" sz="18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double cos(double x) 		Returns the cosine x in rad.</a:t>
            </a:r>
          </a:p>
          <a:p>
            <a:pPr indent="-342900" lvl="1" marL="914400" rtl="0">
              <a:spcBef>
                <a:spcPts val="0"/>
              </a:spcBef>
              <a:buClr>
                <a:srgbClr val="D9D9D9"/>
              </a:buClr>
              <a:buSzPct val="100000"/>
              <a:buFont typeface="Consolas"/>
              <a:buChar char="-"/>
            </a:pPr>
            <a:r>
              <a:rPr lang="en" sz="18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double sin(double x) 		Returns the sine x in rad.</a:t>
            </a:r>
          </a:p>
          <a:p>
            <a:pPr indent="-342900" lvl="1" marL="914400" rtl="0">
              <a:spcBef>
                <a:spcPts val="0"/>
              </a:spcBef>
              <a:buClr>
                <a:srgbClr val="D9D9D9"/>
              </a:buClr>
              <a:buSzPct val="100000"/>
              <a:buFont typeface="Consolas"/>
              <a:buChar char="-"/>
            </a:pPr>
            <a:r>
              <a:rPr lang="en" sz="18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double exp(double x) 		Returns the value of e raised to the xth power.</a:t>
            </a:r>
          </a:p>
          <a:p>
            <a:pPr indent="-342900" lvl="1" marL="914400" rtl="0">
              <a:spcBef>
                <a:spcPts val="0"/>
              </a:spcBef>
              <a:buClr>
                <a:srgbClr val="D9D9D9"/>
              </a:buClr>
              <a:buSzPct val="100000"/>
              <a:buFont typeface="Consolas"/>
              <a:buChar char="-"/>
            </a:pPr>
            <a:r>
              <a:rPr lang="en" sz="18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double log(double x) 		Returns the natural logarithm of x.</a:t>
            </a:r>
          </a:p>
          <a:p>
            <a:pPr indent="-342900" lvl="1" marL="914400" rtl="0">
              <a:spcBef>
                <a:spcPts val="0"/>
              </a:spcBef>
              <a:buClr>
                <a:srgbClr val="FF0000"/>
              </a:buClr>
              <a:buSzPct val="100000"/>
              <a:buFont typeface="Consolas"/>
              <a:buChar char="-"/>
            </a:pPr>
            <a:r>
              <a:rPr b="1"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double pow(double x, double y) Returns x to the power of y.</a:t>
            </a:r>
          </a:p>
          <a:p>
            <a:pPr indent="-342900" lvl="1" marL="914400" rtl="0">
              <a:spcBef>
                <a:spcPts val="0"/>
              </a:spcBef>
              <a:buClr>
                <a:srgbClr val="D9D9D9"/>
              </a:buClr>
              <a:buSzPct val="100000"/>
              <a:buFont typeface="Consolas"/>
              <a:buChar char="-"/>
            </a:pPr>
            <a:r>
              <a:rPr lang="en" sz="18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double sqrt(double x) 	Returns the square root of x.</a:t>
            </a:r>
          </a:p>
          <a:p>
            <a:pPr indent="-342900" lvl="1" marL="914400" rtl="0">
              <a:spcBef>
                <a:spcPts val="0"/>
              </a:spcBef>
              <a:buClr>
                <a:srgbClr val="D9D9D9"/>
              </a:buClr>
              <a:buSzPct val="100000"/>
              <a:buFont typeface="Consolas"/>
              <a:buChar char="-"/>
            </a:pPr>
            <a:r>
              <a:rPr lang="en" sz="18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2400"/>
              <a:t>Note </a:t>
            </a:r>
            <a:r>
              <a:rPr b="1" lang="en" sz="2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^</a:t>
            </a:r>
            <a:r>
              <a:rPr lang="en" sz="2400">
                <a:highlight>
                  <a:srgbClr val="FFFFFF"/>
                </a:highlight>
              </a:rPr>
              <a:t> is not the mathematical power operator in C (it's the </a:t>
            </a:r>
            <a:r>
              <a:rPr lang="en" sz="2400">
                <a:highlight>
                  <a:srgbClr val="FFFFFF"/>
                </a:highlight>
                <a:hlinkClick r:id="rId3"/>
              </a:rPr>
              <a:t>bitwise exclusive-OR operator</a:t>
            </a:r>
            <a:r>
              <a:rPr lang="en" sz="2400">
                <a:highlight>
                  <a:srgbClr val="FFFFFF"/>
                </a:highlight>
              </a:rPr>
              <a:t>). </a:t>
            </a:r>
          </a:p>
          <a:p>
            <a:pPr indent="-342900" lvl="0" marL="457200" rtl="0">
              <a:spcBef>
                <a:spcPts val="0"/>
              </a:spcBef>
              <a:buClr>
                <a:srgbClr val="D9D9D9"/>
              </a:buClr>
              <a:buSzPct val="100000"/>
              <a:buFont typeface="Consolas"/>
              <a:buChar char="-"/>
            </a:pPr>
            <a:r>
              <a:t/>
            </a:r>
            <a:endParaRPr sz="18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65000" y="630900"/>
            <a:ext cx="36069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/>
              <a:t>Illustrates: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/>
              <a:t>- Use of </a:t>
            </a:r>
            <a:r>
              <a:rPr i="1" lang="en" sz="2000"/>
              <a:t>math.h,</a:t>
            </a:r>
            <a:r>
              <a:rPr lang="en" sz="2000"/>
              <a:t> and </a:t>
            </a:r>
            <a:r>
              <a:rPr i="1" lang="en" sz="2000"/>
              <a:t>sqrt()</a:t>
            </a:r>
            <a:r>
              <a:rPr lang="en" sz="2000"/>
              <a:t> function (lines 7 &amp; 25)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/>
              <a:t>- Declare/initialize different data types (lines 11-25)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/>
              <a:t>- How to print (or scan) different data types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/>
              <a:t>(lines 32,33)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/>
              <a:t>- The use of comments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/>
              <a:t>- The use of white spaces for a friendly read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>
                <a:solidFill>
                  <a:srgbClr val="FF0000"/>
                </a:solidFill>
              </a:rPr>
              <a:t>- A simple </a:t>
            </a:r>
            <a:r>
              <a:rPr b="1" lang="en" sz="2000">
                <a:solidFill>
                  <a:srgbClr val="FF0000"/>
                </a:solidFill>
              </a:rPr>
              <a:t>LOOP </a:t>
            </a:r>
            <a:r>
              <a:rPr lang="en" sz="2000"/>
              <a:t>(more soon)</a:t>
            </a:r>
          </a:p>
        </p:txBody>
      </p:sp>
      <p:sp>
        <p:nvSpPr>
          <p:cNvPr id="311" name="Shape 311"/>
          <p:cNvSpPr txBox="1"/>
          <p:nvPr>
            <p:ph type="title"/>
          </p:nvPr>
        </p:nvSpPr>
        <p:spPr>
          <a:xfrm>
            <a:off x="345000" y="-334950"/>
            <a:ext cx="8494199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(template3.c)</a:t>
            </a:r>
          </a:p>
        </p:txBody>
      </p:sp>
      <p:pic>
        <p:nvPicPr>
          <p:cNvPr id="312" name="Shape 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1444" y="201300"/>
            <a:ext cx="5520655" cy="5028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13" name="Shape 313"/>
          <p:cNvPicPr preferRelativeResize="0"/>
          <p:nvPr/>
        </p:nvPicPr>
        <p:blipFill rotWithShape="1">
          <a:blip r:embed="rId4">
            <a:alphaModFix/>
          </a:blip>
          <a:srcRect b="27336" l="8298" r="66339" t="67823"/>
          <a:stretch/>
        </p:blipFill>
        <p:spPr>
          <a:xfrm>
            <a:off x="3749075" y="5690500"/>
            <a:ext cx="4443174" cy="9154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14" name="Shape 314"/>
          <p:cNvSpPr/>
          <p:nvPr/>
        </p:nvSpPr>
        <p:spPr>
          <a:xfrm>
            <a:off x="3638775" y="3207550"/>
            <a:ext cx="3606899" cy="4853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15" name="Shape 315"/>
          <p:cNvCxnSpPr>
            <a:endCxn id="314" idx="1"/>
          </p:cNvCxnSpPr>
          <p:nvPr/>
        </p:nvCxnSpPr>
        <p:spPr>
          <a:xfrm rot="10800000">
            <a:off x="3638775" y="3450249"/>
            <a:ext cx="88200" cy="2251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16" name="Shape 316"/>
          <p:cNvCxnSpPr/>
          <p:nvPr/>
        </p:nvCxnSpPr>
        <p:spPr>
          <a:xfrm rot="10800000">
            <a:off x="7245549" y="3392950"/>
            <a:ext cx="959700" cy="2462999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/>
        </p:nvSpPr>
        <p:spPr>
          <a:xfrm>
            <a:off x="284200" y="173000"/>
            <a:ext cx="71175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Template3.c as seeing in class</a:t>
            </a:r>
          </a:p>
        </p:txBody>
      </p:sp>
      <p:pic>
        <p:nvPicPr>
          <p:cNvPr id="322" name="Shape 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7625" y="577900"/>
            <a:ext cx="5086850" cy="603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>
            <p:ph idx="1" type="body"/>
          </p:nvPr>
        </p:nvSpPr>
        <p:spPr>
          <a:xfrm>
            <a:off x="197350" y="1045850"/>
            <a:ext cx="8876699" cy="5654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/>
              <a:t>Run</a:t>
            </a:r>
            <a:r>
              <a:rPr lang="en" sz="2000"/>
              <a:t> template3.c. Observe results and associate them with the code.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   From </a:t>
            </a:r>
            <a:r>
              <a:rPr lang="en" sz="2000">
                <a:solidFill>
                  <a:srgbClr val="0000FF"/>
                </a:solidFill>
              </a:rPr>
              <a:t>(a) to (e)</a:t>
            </a:r>
            <a:r>
              <a:rPr lang="en" sz="2000"/>
              <a:t> do: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2000"/>
              <a:t>1. Do </a:t>
            </a:r>
            <a:r>
              <a:rPr lang="en" sz="2000"/>
              <a:t>the </a:t>
            </a:r>
            <a:r>
              <a:rPr lang="en" sz="2000"/>
              <a:t>edit. Save the file and try to compile again. The compiler will output  information.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2000"/>
              <a:t>2. Read the error messages and try to understand their logic. 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2000"/>
              <a:t>3. Undo edit from step 1. Repeat steps 1-3 using the next </a:t>
            </a:r>
            <a:r>
              <a:rPr lang="en" sz="2000">
                <a:solidFill>
                  <a:srgbClr val="0A0AFF"/>
                </a:solidFill>
              </a:rPr>
              <a:t>edit</a:t>
            </a:r>
            <a:r>
              <a:rPr lang="en" sz="2000"/>
              <a:t> in list.</a:t>
            </a:r>
          </a:p>
          <a:p>
            <a:pPr indent="0" lvl="0" marL="914400" rtl="0">
              <a:spcBef>
                <a:spcPts val="0"/>
              </a:spcBef>
              <a:buNone/>
            </a:pPr>
            <a:r>
              <a:t/>
            </a:r>
            <a:endParaRPr b="1" sz="200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0000FF"/>
                </a:solidFill>
              </a:rPr>
              <a:t>(a) Comment line 7 (line 25 needs it)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0000FF"/>
                </a:solidFill>
              </a:rPr>
              <a:t>(b) Remove </a:t>
            </a:r>
            <a:r>
              <a:rPr b="1" i="1" lang="en" sz="2000">
                <a:solidFill>
                  <a:srgbClr val="0000FF"/>
                </a:solidFill>
              </a:rPr>
              <a:t>;</a:t>
            </a:r>
            <a:r>
              <a:rPr lang="en" sz="2000">
                <a:solidFill>
                  <a:srgbClr val="0000FF"/>
                </a:solidFill>
              </a:rPr>
              <a:t> from line 11 (needed).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0000FF"/>
                </a:solidFill>
              </a:rPr>
              <a:t>(c) Add </a:t>
            </a:r>
            <a:r>
              <a:rPr b="1" i="1" lang="en" sz="2000">
                <a:solidFill>
                  <a:srgbClr val="0000FF"/>
                </a:solidFill>
              </a:rPr>
              <a:t>;</a:t>
            </a:r>
            <a:r>
              <a:rPr lang="en" sz="2000">
                <a:solidFill>
                  <a:srgbClr val="0000FF"/>
                </a:solidFill>
              </a:rPr>
              <a:t> to the end of line 9 (not needed).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0000FF"/>
                </a:solidFill>
              </a:rPr>
              <a:t>(d) Substitute </a:t>
            </a:r>
            <a:r>
              <a:rPr i="1" lang="en" sz="2000">
                <a:solidFill>
                  <a:srgbClr val="0000FF"/>
                </a:solidFill>
              </a:rPr>
              <a:t>i</a:t>
            </a:r>
            <a:r>
              <a:rPr lang="en" sz="2000">
                <a:solidFill>
                  <a:srgbClr val="0000FF"/>
                </a:solidFill>
              </a:rPr>
              <a:t> for </a:t>
            </a:r>
            <a:r>
              <a:rPr i="1" lang="en" sz="2000">
                <a:solidFill>
                  <a:srgbClr val="0000FF"/>
                </a:solidFill>
              </a:rPr>
              <a:t>j</a:t>
            </a:r>
            <a:r>
              <a:rPr lang="en" sz="2000">
                <a:solidFill>
                  <a:srgbClr val="0000FF"/>
                </a:solidFill>
              </a:rPr>
              <a:t> in line 28 (j not declared).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0000FF"/>
                </a:solidFill>
              </a:rPr>
              <a:t>(e) Comment line 39 (needed).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328" name="Shape 328"/>
          <p:cNvSpPr txBox="1"/>
          <p:nvPr>
            <p:ph type="title"/>
          </p:nvPr>
        </p:nvSpPr>
        <p:spPr>
          <a:xfrm>
            <a:off x="457200" y="1222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Exercise 2 -- read and interpret compiler messages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type="title"/>
          </p:nvPr>
        </p:nvSpPr>
        <p:spPr>
          <a:xfrm>
            <a:off x="4395225" y="6447575"/>
            <a:ext cx="4632000" cy="3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 sz="1200"/>
              <a:t>http://www.technologyuk.net/computing/c/control_structures.shtml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1725" y="1638450"/>
            <a:ext cx="4145774" cy="4809124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35" name="Shape 335"/>
          <p:cNvSpPr txBox="1"/>
          <p:nvPr>
            <p:ph idx="1" type="body"/>
          </p:nvPr>
        </p:nvSpPr>
        <p:spPr>
          <a:xfrm>
            <a:off x="298900" y="914400"/>
            <a:ext cx="8532000" cy="4580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Programs execute code line by line in increasing line order.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We say that “control” goes line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by line sequentially.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Control can be redirected using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“control statements”: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If-else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Loops (we saw one already)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Function calls</a:t>
            </a:r>
          </a:p>
        </p:txBody>
      </p:sp>
      <p:sp>
        <p:nvSpPr>
          <p:cNvPr id="336" name="Shape 336"/>
          <p:cNvSpPr txBox="1"/>
          <p:nvPr/>
        </p:nvSpPr>
        <p:spPr>
          <a:xfrm>
            <a:off x="1684350" y="149100"/>
            <a:ext cx="57957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3600"/>
              <a:t>Control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>
            <p:ph type="title"/>
          </p:nvPr>
        </p:nvSpPr>
        <p:spPr>
          <a:xfrm>
            <a:off x="457200" y="-334962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Control -- Loops</a:t>
            </a:r>
          </a:p>
        </p:txBody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152400" y="685800"/>
            <a:ext cx="8878199" cy="4878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2400">
                <a:solidFill>
                  <a:srgbClr val="000000"/>
                </a:solidFill>
              </a:rPr>
              <a:t>For recurrent statements. Useful for math, arrays and IO (which means in/out of data).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2400">
                <a:solidFill>
                  <a:srgbClr val="000000"/>
                </a:solidFill>
              </a:rPr>
              <a:t>3 types: for loops, while loops and do loops.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0000"/>
                </a:solidFill>
              </a:rPr>
              <a:t>For loop: </a:t>
            </a:r>
            <a:r>
              <a:rPr lang="en" sz="2400">
                <a:solidFill>
                  <a:srgbClr val="000000"/>
                </a:solidFill>
              </a:rPr>
              <a:t>for a specific number of iterations. </a:t>
            </a:r>
            <a:r>
              <a:rPr lang="en" sz="2400"/>
              <a:t>3 arguments.</a:t>
            </a:r>
          </a:p>
          <a:p>
            <a:pPr lvl="0" rtl="0">
              <a:spcBef>
                <a:spcPts val="0"/>
              </a:spcBef>
              <a:buNone/>
            </a:pPr>
            <a:r>
              <a:rPr b="1" i="1" lang="en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i="1" lang="en" sz="20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1" lang="en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en" sz="2000">
                <a:latin typeface="Consolas"/>
                <a:ea typeface="Consolas"/>
                <a:cs typeface="Consolas"/>
                <a:sym typeface="Consolas"/>
              </a:rPr>
              <a:t>variable initialization</a:t>
            </a:r>
            <a:r>
              <a:rPr b="1" i="1" lang="en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i="1" lang="en" sz="20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n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condition</a:t>
            </a:r>
            <a:r>
              <a:rPr b="1" i="1" lang="en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i="1" lang="en" sz="2000">
                <a:latin typeface="Consolas"/>
                <a:ea typeface="Consolas"/>
                <a:cs typeface="Consolas"/>
                <a:sym typeface="Consolas"/>
              </a:rPr>
              <a:t> variable update </a:t>
            </a:r>
            <a:r>
              <a:rPr b="1" i="1" lang="en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1"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2000">
                <a:latin typeface="Consolas"/>
                <a:ea typeface="Consolas"/>
                <a:cs typeface="Consolas"/>
                <a:sym typeface="Consolas"/>
              </a:rPr>
              <a:t>  Statement1 to execute while </a:t>
            </a:r>
            <a:r>
              <a:rPr i="1" lang="en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condition</a:t>
            </a:r>
            <a:r>
              <a:rPr i="1" lang="en" sz="2000">
                <a:latin typeface="Consolas"/>
                <a:ea typeface="Consolas"/>
                <a:cs typeface="Consolas"/>
                <a:sym typeface="Consolas"/>
              </a:rPr>
              <a:t> is true;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2000">
                <a:latin typeface="Consolas"/>
                <a:ea typeface="Consolas"/>
                <a:cs typeface="Consolas"/>
                <a:sym typeface="Consolas"/>
              </a:rPr>
              <a:t>  Statement2 to execute while </a:t>
            </a:r>
            <a:r>
              <a:rPr i="1" lang="en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condition</a:t>
            </a:r>
            <a:r>
              <a:rPr i="1" lang="en" sz="2000">
                <a:latin typeface="Consolas"/>
                <a:ea typeface="Consolas"/>
                <a:cs typeface="Consolas"/>
                <a:sym typeface="Consolas"/>
              </a:rPr>
              <a:t> is true;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i="1" lang="en" sz="2000">
                <a:latin typeface="Consolas"/>
                <a:ea typeface="Consolas"/>
                <a:cs typeface="Consolas"/>
                <a:sym typeface="Consolas"/>
              </a:rPr>
              <a:t>  …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condition</a:t>
            </a: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rgbClr val="000000"/>
                </a:solidFill>
              </a:rPr>
              <a:t>can be specified using 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                   comparison operators: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343" name="Shape 343"/>
          <p:cNvGraphicFramePr/>
          <p:nvPr/>
        </p:nvGraphicFramePr>
        <p:xfrm>
          <a:off x="4924175" y="4183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{FECB158F-E14F-4E3F-98F0-77F68CDD1098}</a:tableStyleId>
              </a:tblPr>
              <a:tblGrid>
                <a:gridCol w="1087825"/>
                <a:gridCol w="1744825"/>
                <a:gridCol w="1122400"/>
              </a:tblGrid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Operator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Meaning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Example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==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Equal to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 == y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!=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Not equal to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 != y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&gt;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Greater than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 &gt; y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524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&gt;=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Greater than or equal to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 &gt;= y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&lt;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Less than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 &lt; y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524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&lt;=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Less than or equal to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 &lt;= y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idx="1" type="body"/>
          </p:nvPr>
        </p:nvSpPr>
        <p:spPr>
          <a:xfrm>
            <a:off x="0" y="838200"/>
            <a:ext cx="6034499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 algn="just">
              <a:lnSpc>
                <a:spcPct val="140000"/>
              </a:lnSpc>
              <a:spcBef>
                <a:spcPts val="0"/>
              </a:spcBef>
              <a:buSzPct val="100000"/>
              <a:buChar char="-"/>
            </a:pPr>
            <a:r>
              <a:rPr lang="en" sz="1800"/>
              <a:t>C stems from the language BCPL, developed by Martin Richards. Indirect influence through the language B by Ken Thompson in 1970 at Bell Labs, for the first UNIX system on a DEC PDP-7 (photo). </a:t>
            </a:r>
          </a:p>
          <a:p>
            <a:pPr indent="-342900" lvl="0" marL="457200" rtl="0" algn="just">
              <a:lnSpc>
                <a:spcPct val="140000"/>
              </a:lnSpc>
              <a:spcBef>
                <a:spcPts val="0"/>
              </a:spcBef>
              <a:buSzPct val="100000"/>
              <a:buChar char="-"/>
            </a:pPr>
            <a:r>
              <a:rPr lang="en" sz="1800"/>
              <a:t>In 1972 Dennis Ritchie at Bell Labs writes C and in 1978 the publication of The C Programming Language by Kernighan &amp; Ritchie revolutionized the computing world.</a:t>
            </a:r>
          </a:p>
        </p:txBody>
      </p:sp>
      <p:sp>
        <p:nvSpPr>
          <p:cNvPr id="71" name="Shape 71"/>
          <p:cNvSpPr txBox="1"/>
          <p:nvPr>
            <p:ph type="title"/>
          </p:nvPr>
        </p:nvSpPr>
        <p:spPr>
          <a:xfrm>
            <a:off x="457200" y="-258762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C - Historical highlights</a:t>
            </a:r>
          </a:p>
        </p:txBody>
      </p:sp>
      <p:pic>
        <p:nvPicPr>
          <p:cNvPr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6399" y="1036649"/>
            <a:ext cx="2855149" cy="23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Shape 73"/>
          <p:cNvSpPr txBox="1"/>
          <p:nvPr>
            <p:ph idx="1" type="body"/>
          </p:nvPr>
        </p:nvSpPr>
        <p:spPr>
          <a:xfrm>
            <a:off x="0" y="3978300"/>
            <a:ext cx="9017100" cy="213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 algn="just">
              <a:lnSpc>
                <a:spcPct val="140000"/>
              </a:lnSpc>
              <a:spcBef>
                <a:spcPts val="0"/>
              </a:spcBef>
              <a:buSzPct val="100000"/>
              <a:buChar char="-"/>
            </a:pPr>
            <a:r>
              <a:rPr lang="en" sz="1800">
                <a:solidFill>
                  <a:srgbClr val="252525"/>
                </a:solidFill>
                <a:highlight>
                  <a:srgbClr val="FFFFFF"/>
                </a:highlight>
              </a:rPr>
              <a:t>Standardized by the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hlinkClick r:id="rId4"/>
              </a:rPr>
              <a:t>American National Standards Institute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 since 1989 and subsequently by the 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hlinkClick r:id="rId5"/>
              </a:rPr>
              <a:t>International Organization for Standardization</a:t>
            </a:r>
            <a:r>
              <a:rPr lang="en" sz="1800">
                <a:solidFill>
                  <a:srgbClr val="000000"/>
                </a:solidFill>
              </a:rPr>
              <a:t>.</a:t>
            </a:r>
          </a:p>
          <a:p>
            <a:pPr indent="-342900" lvl="0" marL="457200" rtl="0" algn="just">
              <a:lnSpc>
                <a:spcPct val="122181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Char char="-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One of the </a:t>
            </a:r>
            <a:r>
              <a:rPr b="1" lang="en" sz="1800">
                <a:solidFill>
                  <a:srgbClr val="000000"/>
                </a:solidFill>
                <a:highlight>
                  <a:srgbClr val="FFFFFF"/>
                </a:highlight>
              </a:rPr>
              <a:t>most widely used programming languages</a:t>
            </a:r>
          </a:p>
          <a:p>
            <a:pPr indent="-342900" lvl="0" marL="457200" rtl="0" algn="just">
              <a:lnSpc>
                <a:spcPct val="122181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Char char="-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Various C 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hlinkClick r:id="rId6"/>
              </a:rPr>
              <a:t>compilers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 available for the majority of 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hlinkClick r:id="rId7"/>
              </a:rPr>
              <a:t>computer architectures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 and operating systems. </a:t>
            </a:r>
          </a:p>
          <a:p>
            <a:pPr indent="-342900" lvl="0" marL="457200" rtl="0" algn="just">
              <a:lnSpc>
                <a:spcPct val="122181"/>
              </a:lnSpc>
              <a:spcBef>
                <a:spcPts val="0"/>
              </a:spcBef>
              <a:spcAft>
                <a:spcPts val="600"/>
              </a:spcAft>
              <a:buSzPct val="100000"/>
              <a:buChar char="-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Many younger languages have borrowed directly or indirectly from C, including 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hlinkClick r:id="rId8"/>
              </a:rPr>
              <a:t>C++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, 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hlinkClick r:id="rId9"/>
              </a:rPr>
              <a:t>Java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, and 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hlinkClick r:id="rId10"/>
              </a:rPr>
              <a:t>Python</a:t>
            </a:r>
            <a:r>
              <a:rPr lang="en" sz="1800">
                <a:solidFill>
                  <a:srgbClr val="252525"/>
                </a:solidFill>
                <a:highlight>
                  <a:srgbClr val="FFFFFF"/>
                </a:highlight>
              </a:rPr>
              <a:t>.</a:t>
            </a:r>
          </a:p>
          <a:p>
            <a:pPr lvl="0" rtl="0" algn="just">
              <a:lnSpc>
                <a:spcPct val="122181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 sz="1800">
              <a:solidFill>
                <a:srgbClr val="252525"/>
              </a:solidFill>
              <a:highlight>
                <a:srgbClr val="FFFFFF"/>
              </a:highlight>
            </a:endParaRPr>
          </a:p>
          <a:p>
            <a:pPr lvl="0" rtl="0" algn="just">
              <a:lnSpc>
                <a:spcPct val="140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74" name="Shape 74"/>
          <p:cNvSpPr txBox="1"/>
          <p:nvPr/>
        </p:nvSpPr>
        <p:spPr>
          <a:xfrm>
            <a:off x="6827050" y="3321675"/>
            <a:ext cx="1803599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/>
              <a:t>wikipedia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type="title"/>
          </p:nvPr>
        </p:nvSpPr>
        <p:spPr>
          <a:xfrm>
            <a:off x="457200" y="-334962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Control -- Loops</a:t>
            </a:r>
          </a:p>
        </p:txBody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152400" y="685800"/>
            <a:ext cx="8878199" cy="4878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2400">
                <a:solidFill>
                  <a:srgbClr val="000000"/>
                </a:solidFill>
              </a:rPr>
              <a:t>For recurrent statements. Useful for math, arrays and IO (which means in/out of data).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2400">
                <a:solidFill>
                  <a:srgbClr val="000000"/>
                </a:solidFill>
              </a:rPr>
              <a:t>3 types: for loops, while loops and do loops.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0000"/>
                </a:solidFill>
              </a:rPr>
              <a:t>For loop: </a:t>
            </a:r>
            <a:r>
              <a:rPr lang="en" sz="2400"/>
              <a:t>for a specific number of iterations. 3 arguments.</a:t>
            </a:r>
          </a:p>
          <a:p>
            <a:pPr lvl="0" rtl="0">
              <a:spcBef>
                <a:spcPts val="0"/>
              </a:spcBef>
              <a:buNone/>
            </a:pPr>
            <a:r>
              <a:rPr b="1" i="1" lang="en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i="1" lang="en" sz="20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1" lang="en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en" sz="2000">
                <a:latin typeface="Consolas"/>
                <a:ea typeface="Consolas"/>
                <a:cs typeface="Consolas"/>
                <a:sym typeface="Consolas"/>
              </a:rPr>
              <a:t>variable initialization</a:t>
            </a:r>
            <a:r>
              <a:rPr b="1" i="1" lang="en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i="1" lang="en" sz="20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n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condition</a:t>
            </a:r>
            <a:r>
              <a:rPr b="1" i="1" lang="en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i="1" lang="en" sz="2000">
                <a:latin typeface="Consolas"/>
                <a:ea typeface="Consolas"/>
                <a:cs typeface="Consolas"/>
                <a:sym typeface="Consolas"/>
              </a:rPr>
              <a:t> variable update </a:t>
            </a:r>
            <a:r>
              <a:rPr b="1" i="1" lang="en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1"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2000">
                <a:latin typeface="Consolas"/>
                <a:ea typeface="Consolas"/>
                <a:cs typeface="Consolas"/>
                <a:sym typeface="Consolas"/>
              </a:rPr>
              <a:t>  Statement1 to execute while </a:t>
            </a:r>
            <a:r>
              <a:rPr i="1" lang="en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condition</a:t>
            </a:r>
            <a:r>
              <a:rPr i="1" lang="en" sz="2000">
                <a:latin typeface="Consolas"/>
                <a:ea typeface="Consolas"/>
                <a:cs typeface="Consolas"/>
                <a:sym typeface="Consolas"/>
              </a:rPr>
              <a:t> is true;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2000">
                <a:latin typeface="Consolas"/>
                <a:ea typeface="Consolas"/>
                <a:cs typeface="Consolas"/>
                <a:sym typeface="Consolas"/>
              </a:rPr>
              <a:t>  Statement2 to execute while </a:t>
            </a:r>
            <a:r>
              <a:rPr i="1" lang="en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condition</a:t>
            </a:r>
            <a:r>
              <a:rPr i="1" lang="en" sz="2000">
                <a:latin typeface="Consolas"/>
                <a:ea typeface="Consolas"/>
                <a:cs typeface="Consolas"/>
                <a:sym typeface="Consolas"/>
              </a:rPr>
              <a:t> is true;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i="1" lang="en" sz="2000">
                <a:latin typeface="Consolas"/>
                <a:ea typeface="Consolas"/>
                <a:cs typeface="Consolas"/>
                <a:sym typeface="Consolas"/>
              </a:rPr>
              <a:t>  …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Examples: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2400">
                <a:latin typeface="Consolas"/>
                <a:ea typeface="Consolas"/>
                <a:cs typeface="Consolas"/>
                <a:sym typeface="Consolas"/>
              </a:rPr>
              <a:t>for (i=</a:t>
            </a:r>
            <a:r>
              <a:rPr i="1" lang="en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1" lang="en" sz="2400">
                <a:latin typeface="Consolas"/>
                <a:ea typeface="Consolas"/>
                <a:cs typeface="Consolas"/>
                <a:sym typeface="Consolas"/>
              </a:rPr>
              <a:t>; i&lt;4; i++)				  for (i=</a:t>
            </a:r>
            <a:r>
              <a:rPr b="1" i="1" lang="en" sz="24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1" lang="en" sz="2400">
                <a:latin typeface="Consolas"/>
                <a:ea typeface="Consolas"/>
                <a:cs typeface="Consolas"/>
                <a:sym typeface="Consolas"/>
              </a:rPr>
              <a:t>; i&lt;11; i=i+2)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2400">
                <a:latin typeface="Consolas"/>
                <a:ea typeface="Consolas"/>
                <a:cs typeface="Consolas"/>
                <a:sym typeface="Consolas"/>
              </a:rPr>
              <a:t>  printf(“ %d ”, i );			     printf(“ %d ”, i 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prints: </a:t>
            </a:r>
            <a:r>
              <a:rPr lang="en" sz="2400">
                <a:solidFill>
                  <a:srgbClr val="0000FF"/>
                </a:solidFill>
              </a:rPr>
              <a:t>1</a:t>
            </a:r>
            <a:r>
              <a:rPr lang="en" sz="2400"/>
              <a:t> 2 3 								prints: </a:t>
            </a:r>
            <a:r>
              <a:rPr b="1" lang="en" sz="2400">
                <a:solidFill>
                  <a:srgbClr val="6AA84F"/>
                </a:solidFill>
              </a:rPr>
              <a:t>2</a:t>
            </a:r>
            <a:r>
              <a:rPr lang="en" sz="2400"/>
              <a:t> 4 6 8 10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0" name="Shape 350"/>
          <p:cNvSpPr txBox="1"/>
          <p:nvPr/>
        </p:nvSpPr>
        <p:spPr>
          <a:xfrm rot="-2155807">
            <a:off x="2879985" y="4521394"/>
            <a:ext cx="1130372" cy="47820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i=i+1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type="title"/>
          </p:nvPr>
        </p:nvSpPr>
        <p:spPr>
          <a:xfrm>
            <a:off x="457200" y="-487362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forLoopArray.c</a:t>
            </a:r>
          </a:p>
        </p:txBody>
      </p:sp>
      <p:pic>
        <p:nvPicPr>
          <p:cNvPr id="356" name="Shape 3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137" y="616800"/>
            <a:ext cx="7439025" cy="5448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57" name="Shape 357"/>
          <p:cNvSpPr txBox="1"/>
          <p:nvPr/>
        </p:nvSpPr>
        <p:spPr>
          <a:xfrm>
            <a:off x="748725" y="6163850"/>
            <a:ext cx="7662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/>
              <a:t>Type</a:t>
            </a:r>
            <a:r>
              <a:rPr b="1" lang="en" sz="2400"/>
              <a:t> and run.</a:t>
            </a:r>
          </a:p>
        </p:txBody>
      </p:sp>
      <p:pic>
        <p:nvPicPr>
          <p:cNvPr id="358" name="Shape 3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1300" y="5216550"/>
            <a:ext cx="25527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idx="1" type="body"/>
          </p:nvPr>
        </p:nvSpPr>
        <p:spPr>
          <a:xfrm>
            <a:off x="197350" y="436250"/>
            <a:ext cx="8876699" cy="637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Edit forLoopArray2.c. It is a copy of forLoopArry.c for you to work on. Edit it so that: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It works with a 10 array element (instead of 5)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1st thing it asks is “How many elements (no more than 10)?”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Reads the answer from the keyboard 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i="1" lang="en" sz="2400"/>
              <a:t>[REMEMBER </a:t>
            </a:r>
            <a:r>
              <a:rPr i="1" lang="en" sz="2400">
                <a:latin typeface="Consolas"/>
                <a:ea typeface="Consolas"/>
                <a:cs typeface="Consolas"/>
                <a:sym typeface="Consolas"/>
              </a:rPr>
              <a:t>scanf(</a:t>
            </a:r>
            <a:r>
              <a:rPr b="1" i="1" lang="en" sz="2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“</a:t>
            </a:r>
            <a:r>
              <a:rPr i="1" lang="en" sz="2400"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b="1" i="1" lang="en" sz="2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”</a:t>
            </a:r>
            <a:r>
              <a:rPr i="1" lang="en" sz="24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i="1" lang="en" sz="2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i="1"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i="1" lang="en" sz="2400"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i="1" lang="en" sz="2400"/>
              <a:t>]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Then, after the section reading the element numbers (as before), it prints: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“Elements with even indices: “ followed by the actual numbers.</a:t>
            </a:r>
          </a:p>
          <a:p>
            <a:pPr indent="0" lvl="0" marL="91440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Example: Run. </a:t>
            </a:r>
          </a:p>
          <a:p>
            <a:pPr indent="0" lvl="0" marL="91440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“How many elements (no more than 10)?” </a:t>
            </a:r>
            <a:r>
              <a:rPr i="1" lang="en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</a:p>
          <a:p>
            <a:pPr indent="0" lvl="0" marL="91440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“Enter element 1”  </a:t>
            </a:r>
            <a:r>
              <a:rPr i="1" lang="en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  <a:p>
            <a:pPr indent="0" lvl="0" marL="91440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“Enter element 2”  </a:t>
            </a:r>
            <a:r>
              <a:rPr i="1" lang="en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</a:p>
          <a:p>
            <a:pPr indent="0" lvl="0" marL="91440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“Enter element 3”  </a:t>
            </a:r>
            <a:r>
              <a:rPr i="1" lang="en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</a:p>
          <a:p>
            <a:pPr indent="0" lvl="0" marL="91440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“Elements with even indices: “ </a:t>
            </a:r>
            <a:r>
              <a:rPr i="1" lang="en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2 </a:t>
            </a:r>
          </a:p>
        </p:txBody>
      </p:sp>
      <p:sp>
        <p:nvSpPr>
          <p:cNvPr id="364" name="Shape 364"/>
          <p:cNvSpPr txBox="1"/>
          <p:nvPr>
            <p:ph type="title"/>
          </p:nvPr>
        </p:nvSpPr>
        <p:spPr>
          <a:xfrm>
            <a:off x="457200" y="-411162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Exercise 3 -- “for loops”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Shape 3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50" y="20600"/>
            <a:ext cx="4981575" cy="408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Shape 370"/>
          <p:cNvPicPr preferRelativeResize="0"/>
          <p:nvPr/>
        </p:nvPicPr>
        <p:blipFill rotWithShape="1">
          <a:blip r:embed="rId4">
            <a:alphaModFix/>
          </a:blip>
          <a:srcRect b="69108" l="0" r="0" t="2267"/>
          <a:stretch/>
        </p:blipFill>
        <p:spPr>
          <a:xfrm>
            <a:off x="-37325" y="4106825"/>
            <a:ext cx="6177874" cy="156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Shape 371"/>
          <p:cNvPicPr preferRelativeResize="0"/>
          <p:nvPr/>
        </p:nvPicPr>
        <p:blipFill rotWithShape="1">
          <a:blip r:embed="rId4">
            <a:alphaModFix/>
          </a:blip>
          <a:srcRect b="0" l="0" r="0" t="30094"/>
          <a:stretch/>
        </p:blipFill>
        <p:spPr>
          <a:xfrm>
            <a:off x="4350899" y="3828674"/>
            <a:ext cx="4773999" cy="29532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Shape 3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137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Shape 3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94674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/>
          <p:nvPr/>
        </p:nvSpPr>
        <p:spPr>
          <a:xfrm>
            <a:off x="228600" y="990600"/>
            <a:ext cx="8711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2400"/>
              <a:t>DAY3, 6/21/17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rPr lang="en" sz="1800"/>
              <a:t>Morning videos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457200" lvl="0">
              <a:spcBef>
                <a:spcPts val="0"/>
              </a:spcBef>
              <a:buNone/>
            </a:pPr>
            <a:r>
              <a:rPr lang="en" sz="1800"/>
              <a:t>Increment opp   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https://youtu.be/nNSn1uVNyiU?list=PL6gx4Cwl9DGAKIXv8Yr6nhGJ9Vlcjyymq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	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1800"/>
              <a:t>Typecasting  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https://youtu.be/ohVRskLlHqM?list=PL6gx4Cwl9DGAKIXv8Yr6nhGJ9Vlcjyymq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457200" lvl="0" rtl="0">
              <a:spcBef>
                <a:spcPts val="0"/>
              </a:spcBef>
              <a:buNone/>
            </a:pPr>
            <a:r>
              <a:rPr lang="en" sz="1800"/>
              <a:t>Math functions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https://youtu.be/KQsSvedn94U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        Then, do this test. DON’T CHEAT!!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             </a:t>
            </a:r>
            <a:r>
              <a:rPr lang="en">
                <a:solidFill>
                  <a:schemeClr val="dk1"/>
                </a:solidFill>
              </a:rPr>
              <a:t>http://www.sanfoundry.com/online-c-test-increment-decrement-operators/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Shape 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00200"/>
            <a:ext cx="8839201" cy="5068036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Shape 392"/>
          <p:cNvSpPr txBox="1"/>
          <p:nvPr/>
        </p:nvSpPr>
        <p:spPr>
          <a:xfrm>
            <a:off x="617850" y="234775"/>
            <a:ext cx="65613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More on arrays.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Shape 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000" y="591575"/>
            <a:ext cx="7545875" cy="609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/>
        </p:nvSpPr>
        <p:spPr>
          <a:xfrm>
            <a:off x="468175" y="181225"/>
            <a:ext cx="8401200" cy="6234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Do 4 programs: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  <a:buAutoNum type="alphaUcParenR"/>
            </a:pPr>
            <a:r>
              <a:rPr lang="en" sz="1800"/>
              <a:t>Hard code a 3x3 matrix. Then </a:t>
            </a:r>
            <a:r>
              <a:rPr lang="en" sz="1800"/>
              <a:t>transpose</a:t>
            </a:r>
            <a:r>
              <a:rPr lang="en" sz="1800"/>
              <a:t> it… that means interchange rows by columns. Print both matrices at the end.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  <a:buAutoNum type="alphaUcParenR"/>
            </a:pPr>
            <a:r>
              <a:rPr lang="en" sz="1800"/>
              <a:t>Do it for for a number N that you read from the keyboard. </a:t>
            </a:r>
            <a:r>
              <a:rPr lang="en" sz="1800"/>
              <a:t>Reasonable</a:t>
            </a:r>
            <a:r>
              <a:rPr lang="en" sz="1800"/>
              <a:t> N should go from 1 to 10, say. Also do it for data (matrix elements) that you read from keyboard.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  <a:buAutoNum type="alphaUcParenR"/>
            </a:pPr>
            <a:r>
              <a:rPr lang="en" sz="1800"/>
              <a:t>Use for loops to print this on the screen: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A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AB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ABC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ABCD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ABCDE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  <a:buAutoNum type="alphaUcParenR"/>
            </a:pPr>
            <a:r>
              <a:rPr lang="en" sz="1800"/>
              <a:t>Use for loops to print this on the screen:  E)Pascal Triangle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A                                                                                        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BA												1       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CBA										   1	    2       1	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DCBA										1      3	 3       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EDCBA									   1      4      6      4     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idx="4294967295" type="title"/>
          </p:nvPr>
        </p:nvSpPr>
        <p:spPr>
          <a:xfrm>
            <a:off x="457200" y="-182562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 vs. C++</a:t>
            </a:r>
          </a:p>
        </p:txBody>
      </p:sp>
      <p:sp>
        <p:nvSpPr>
          <p:cNvPr id="80" name="Shape 80"/>
          <p:cNvSpPr txBox="1"/>
          <p:nvPr/>
        </p:nvSpPr>
        <p:spPr>
          <a:xfrm>
            <a:off x="671375" y="1257425"/>
            <a:ext cx="8134200" cy="46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Both are programming languages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Not quite the same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C++ is based on C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C++ is younger and more powerful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600"/>
              </a:spcBef>
              <a:buSzPct val="100000"/>
              <a:buChar char="●"/>
            </a:pPr>
            <a:r>
              <a:rPr lang="en" sz="2400"/>
              <a:t>Details: </a:t>
            </a:r>
            <a:r>
              <a:rPr i="1" lang="en" sz="2400">
                <a:solidFill>
                  <a:schemeClr val="dk1"/>
                </a:solidFill>
              </a:rPr>
              <a:t> http://www.cprogramming.com/tutorial/c-vs-c++.html.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Shape 4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475" y="385425"/>
            <a:ext cx="7556575" cy="647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Shape 408"/>
          <p:cNvSpPr txBox="1"/>
          <p:nvPr/>
        </p:nvSpPr>
        <p:spPr>
          <a:xfrm>
            <a:off x="199350" y="26575"/>
            <a:ext cx="24720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Problem A Solution: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/>
        </p:nvSpPr>
        <p:spPr>
          <a:xfrm>
            <a:off x="0" y="0"/>
            <a:ext cx="8445900" cy="6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Problem C Solution: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50005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#include&lt;stdio.h&gt;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#include&lt;math.h&gt;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void main()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//initialize variable x to 'A'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char x='A';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int y;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int i,j;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int r;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printf("Enter a number of rows:");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scanf("%d",&amp;r);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//first for loop controls the row and amount of characters that appear on the row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for(y=1;y!=(r+1);++y)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	for(i=0;i!=y;++i)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	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   	printf("%c",x);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   	x++;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	x='A';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	printf("\n");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}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/>
          <p:nvPr/>
        </p:nvSpPr>
        <p:spPr>
          <a:xfrm>
            <a:off x="199350" y="146200"/>
            <a:ext cx="35088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Problem D Solution: </a:t>
            </a:r>
          </a:p>
        </p:txBody>
      </p:sp>
      <p:pic>
        <p:nvPicPr>
          <p:cNvPr id="419" name="Shape 4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605" y="1315030"/>
            <a:ext cx="5804175" cy="48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/>
          <p:nvPr/>
        </p:nvSpPr>
        <p:spPr>
          <a:xfrm>
            <a:off x="199350" y="146200"/>
            <a:ext cx="44658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Problem E (Pascal’s </a:t>
            </a:r>
            <a:r>
              <a:rPr b="1" lang="en" sz="1800"/>
              <a:t>triangle</a:t>
            </a:r>
            <a:r>
              <a:rPr b="1" lang="en" sz="1800"/>
              <a:t>) Solution: </a:t>
            </a:r>
          </a:p>
        </p:txBody>
      </p:sp>
      <p:sp>
        <p:nvSpPr>
          <p:cNvPr id="425" name="Shape 425"/>
          <p:cNvSpPr txBox="1"/>
          <p:nvPr/>
        </p:nvSpPr>
        <p:spPr>
          <a:xfrm>
            <a:off x="199350" y="618000"/>
            <a:ext cx="8692200" cy="60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int main()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{	int size =0;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    printf("enter number of rows in triangle:");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	scanf("%d",&amp;size);//sets the size of array in a size X size area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	size++;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	int triangle[size][size];//initialization of array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	for(int layer=0;layer&lt;size;layer++)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		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			for(int column=0;column&lt;size;column++){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				triangle[layer][column]= 0;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			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		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	triangle[0][0]=1;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	for(int layer=1;layer&lt;size;layer++)//sets the numbers within the array to their respective number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	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		triangle[layer][0]=1;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		for(int column=1;column&lt;layer;column++){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			triangle[layer][column]= triangle[layer-1][column-1]+triangle[layer-1][column];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		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	}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	int count,temp,maxd=0;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for(int column=0;column&lt;size;column++)//counts the number of digits in the last row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	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	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/>
          <p:nvPr/>
        </p:nvSpPr>
        <p:spPr>
          <a:xfrm>
            <a:off x="79750" y="0"/>
            <a:ext cx="89313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		temp=triangle[size][column];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			while(temp!=0)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			        temp = temp/10;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			        ++maxd;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			   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	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for(int layer=0;layer&lt;size;layer++)//this is the beginning of my print loop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for(int column=0;column&lt;layer;column++)//counts the number of digits in each row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	temp=triangle[layer][column];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		while(temp!=0)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		        temp = temp/10;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		        ++count;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		   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if(count&lt;8)//these two make the first few lines of output pretty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					count++;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if(count==1)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							count++;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for(int x=0;x&lt;(((maxd)-layer)-(count-layer)/2);x++)//adds appropriate number of spaces before the printing of integers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			printf(" ");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for(int column=0;column&lt;layer;column++){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	printf("%d ",triangle[layer][column]);//prints number within [row][column] of the array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	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count =0;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printf("\n");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return 0;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Shape 4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671544" cy="655319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436" name="Shape 436"/>
          <p:cNvSpPr txBox="1"/>
          <p:nvPr/>
        </p:nvSpPr>
        <p:spPr>
          <a:xfrm>
            <a:off x="5993025" y="333625"/>
            <a:ext cx="2619600" cy="28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Official </a:t>
            </a:r>
            <a:r>
              <a:rPr lang="en"/>
              <a:t>solution</a:t>
            </a:r>
            <a:r>
              <a:rPr lang="en"/>
              <a:t>,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Pascal’s triangle.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/>
          <p:nvPr>
            <p:ph type="title"/>
          </p:nvPr>
        </p:nvSpPr>
        <p:spPr>
          <a:xfrm>
            <a:off x="457200" y="-334962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While loops</a:t>
            </a:r>
          </a:p>
        </p:txBody>
      </p:sp>
      <p:sp>
        <p:nvSpPr>
          <p:cNvPr id="442" name="Shape 442"/>
          <p:cNvSpPr txBox="1"/>
          <p:nvPr>
            <p:ph idx="1" type="body"/>
          </p:nvPr>
        </p:nvSpPr>
        <p:spPr>
          <a:xfrm>
            <a:off x="457200" y="1143000"/>
            <a:ext cx="8543400" cy="4775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                                   Only one argument</a:t>
            </a:r>
          </a:p>
          <a:p>
            <a:pPr lvl="0" rtl="0">
              <a:spcBef>
                <a:spcPts val="0"/>
              </a:spcBef>
              <a:buNone/>
            </a:pPr>
            <a:r>
              <a:rPr b="1" i="1" lang="en" sz="2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i="1" lang="en" sz="24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1" lang="en" sz="2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en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condition</a:t>
            </a:r>
            <a:r>
              <a:rPr b="1" i="1" lang="en" sz="2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1"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2400">
                <a:latin typeface="Consolas"/>
                <a:ea typeface="Consolas"/>
                <a:cs typeface="Consolas"/>
                <a:sym typeface="Consolas"/>
              </a:rPr>
              <a:t>  Statement1 to execute while </a:t>
            </a:r>
            <a:r>
              <a:rPr i="1" lang="en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condition</a:t>
            </a:r>
            <a:r>
              <a:rPr i="1" lang="en" sz="2400">
                <a:latin typeface="Consolas"/>
                <a:ea typeface="Consolas"/>
                <a:cs typeface="Consolas"/>
                <a:sym typeface="Consolas"/>
              </a:rPr>
              <a:t> is true;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2400">
                <a:latin typeface="Consolas"/>
                <a:ea typeface="Consolas"/>
                <a:cs typeface="Consolas"/>
                <a:sym typeface="Consolas"/>
              </a:rPr>
              <a:t>  Statement2 to execute while </a:t>
            </a:r>
            <a:r>
              <a:rPr i="1" lang="en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condition</a:t>
            </a:r>
            <a:r>
              <a:rPr i="1" lang="en" sz="2400">
                <a:latin typeface="Consolas"/>
                <a:ea typeface="Consolas"/>
                <a:cs typeface="Consolas"/>
                <a:sym typeface="Consolas"/>
              </a:rPr>
              <a:t> is true;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i="1" lang="en" sz="2400">
                <a:latin typeface="Consolas"/>
                <a:ea typeface="Consolas"/>
                <a:cs typeface="Consolas"/>
                <a:sym typeface="Consolas"/>
              </a:rPr>
              <a:t>  …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24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i="1" lang="en" sz="2400" u="sng">
                <a:latin typeface="Consolas"/>
                <a:ea typeface="Consolas"/>
                <a:cs typeface="Consolas"/>
                <a:sym typeface="Consolas"/>
              </a:rPr>
              <a:t>Statement which may turn </a:t>
            </a:r>
            <a:r>
              <a:rPr i="1" lang="en" sz="2400" u="sng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condition</a:t>
            </a:r>
            <a:r>
              <a:rPr i="1" lang="en" sz="2400" u="sng">
                <a:latin typeface="Consolas"/>
                <a:ea typeface="Consolas"/>
                <a:cs typeface="Consolas"/>
                <a:sym typeface="Consolas"/>
              </a:rPr>
              <a:t> into false;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2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2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43" name="Shape 443"/>
          <p:cNvCxnSpPr/>
          <p:nvPr/>
        </p:nvCxnSpPr>
        <p:spPr>
          <a:xfrm flipH="1" rot="10800000">
            <a:off x="2690900" y="1642700"/>
            <a:ext cx="696300" cy="127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triangle"/>
            <a:tailEnd len="lg" w="lg" type="none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Shape 4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50" y="1509780"/>
            <a:ext cx="8983249" cy="5273094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449" name="Shape 449"/>
          <p:cNvSpPr txBox="1"/>
          <p:nvPr/>
        </p:nvSpPr>
        <p:spPr>
          <a:xfrm>
            <a:off x="0" y="-56875"/>
            <a:ext cx="9328500" cy="1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3600">
                <a:solidFill>
                  <a:schemeClr val="dk1"/>
                </a:solidFill>
              </a:rPr>
              <a:t>The modulus operator </a:t>
            </a:r>
            <a:r>
              <a:rPr lang="en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%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chemeClr val="dk1"/>
                </a:solidFill>
              </a:rPr>
              <a:t>What does it do?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/>
          <p:nvPr>
            <p:ph type="title"/>
          </p:nvPr>
        </p:nvSpPr>
        <p:spPr>
          <a:xfrm>
            <a:off x="457200" y="-334962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Control -- if</a:t>
            </a:r>
          </a:p>
        </p:txBody>
      </p:sp>
      <p:sp>
        <p:nvSpPr>
          <p:cNvPr id="455" name="Shape 455"/>
          <p:cNvSpPr txBox="1"/>
          <p:nvPr/>
        </p:nvSpPr>
        <p:spPr>
          <a:xfrm>
            <a:off x="285050" y="668325"/>
            <a:ext cx="4358700" cy="33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b="1" lang="en" sz="2000">
                <a:solidFill>
                  <a:srgbClr val="FF0000"/>
                </a:solidFill>
              </a:rPr>
              <a:t>if</a:t>
            </a:r>
            <a:r>
              <a:rPr lang="en" sz="2000">
                <a:solidFill>
                  <a:schemeClr val="dk1"/>
                </a:solidFill>
              </a:rPr>
              <a:t> (</a:t>
            </a:r>
            <a:r>
              <a:rPr lang="en" sz="2000">
                <a:solidFill>
                  <a:srgbClr val="0000FF"/>
                </a:solidFill>
              </a:rPr>
              <a:t>condition</a:t>
            </a:r>
            <a:r>
              <a:rPr lang="en" sz="2000">
                <a:solidFill>
                  <a:schemeClr val="dk1"/>
                </a:solidFill>
              </a:rPr>
              <a:t>) 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{  // executed only if </a:t>
            </a:r>
            <a:r>
              <a:rPr lang="en" sz="2000">
                <a:solidFill>
                  <a:srgbClr val="0000FF"/>
                </a:solidFill>
              </a:rPr>
              <a:t>condition</a:t>
            </a:r>
            <a:r>
              <a:rPr lang="en" sz="2000">
                <a:solidFill>
                  <a:schemeClr val="dk1"/>
                </a:solidFill>
              </a:rPr>
              <a:t> is true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   Statement(s);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} </a:t>
            </a:r>
          </a:p>
          <a:p>
            <a:pPr lvl="0" rtl="0">
              <a:spcBef>
                <a:spcPts val="600"/>
              </a:spcBef>
              <a:buNone/>
            </a:pPr>
            <a:r>
              <a:rPr b="1" lang="en" sz="2000">
                <a:solidFill>
                  <a:srgbClr val="FF0000"/>
                </a:solidFill>
              </a:rPr>
              <a:t>else</a:t>
            </a:r>
            <a:r>
              <a:rPr lang="en" sz="2000">
                <a:solidFill>
                  <a:schemeClr val="dk1"/>
                </a:solidFill>
              </a:rPr>
              <a:t> 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{  // executed only if </a:t>
            </a:r>
            <a:r>
              <a:rPr lang="en" sz="2000">
                <a:solidFill>
                  <a:srgbClr val="0000FF"/>
                </a:solidFill>
              </a:rPr>
              <a:t>condition</a:t>
            </a:r>
            <a:r>
              <a:rPr lang="en" sz="2000">
                <a:solidFill>
                  <a:schemeClr val="dk1"/>
                </a:solidFill>
              </a:rPr>
              <a:t> is false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   Different statement(s);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}</a:t>
            </a:r>
          </a:p>
        </p:txBody>
      </p:sp>
      <p:sp>
        <p:nvSpPr>
          <p:cNvPr id="456" name="Shape 456"/>
          <p:cNvSpPr txBox="1"/>
          <p:nvPr/>
        </p:nvSpPr>
        <p:spPr>
          <a:xfrm>
            <a:off x="5087950" y="3687150"/>
            <a:ext cx="3862200" cy="30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b="1" lang="en" sz="2000">
                <a:solidFill>
                  <a:srgbClr val="FF0000"/>
                </a:solidFill>
              </a:rPr>
              <a:t>if</a:t>
            </a:r>
            <a:r>
              <a:rPr lang="en" sz="2000">
                <a:solidFill>
                  <a:schemeClr val="dk1"/>
                </a:solidFill>
              </a:rPr>
              <a:t> (</a:t>
            </a:r>
            <a:r>
              <a:rPr lang="en" sz="2000">
                <a:solidFill>
                  <a:srgbClr val="0000FF"/>
                </a:solidFill>
              </a:rPr>
              <a:t>condition1</a:t>
            </a:r>
            <a:r>
              <a:rPr lang="en" sz="2000">
                <a:solidFill>
                  <a:schemeClr val="dk1"/>
                </a:solidFill>
              </a:rPr>
              <a:t>) 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{  // executed if </a:t>
            </a:r>
            <a:r>
              <a:rPr lang="en" sz="2000">
                <a:solidFill>
                  <a:srgbClr val="0000FF"/>
                </a:solidFill>
              </a:rPr>
              <a:t>condition1</a:t>
            </a:r>
            <a:r>
              <a:rPr lang="en" sz="2000">
                <a:solidFill>
                  <a:schemeClr val="dk1"/>
                </a:solidFill>
              </a:rPr>
              <a:t> is true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   Statement(s);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} </a:t>
            </a:r>
          </a:p>
          <a:p>
            <a:pPr lvl="0" rtl="0">
              <a:spcBef>
                <a:spcPts val="600"/>
              </a:spcBef>
              <a:buNone/>
            </a:pPr>
            <a:r>
              <a:rPr b="1" lang="en" sz="2000">
                <a:solidFill>
                  <a:srgbClr val="FF0000"/>
                </a:solidFill>
              </a:rPr>
              <a:t>else if </a:t>
            </a:r>
            <a:r>
              <a:rPr lang="en" sz="2000">
                <a:solidFill>
                  <a:schemeClr val="dk1"/>
                </a:solidFill>
              </a:rPr>
              <a:t>(</a:t>
            </a:r>
            <a:r>
              <a:rPr lang="en" sz="2000">
                <a:solidFill>
                  <a:srgbClr val="0000FF"/>
                </a:solidFill>
              </a:rPr>
              <a:t>condition2</a:t>
            </a:r>
            <a:r>
              <a:rPr lang="en" sz="2000">
                <a:solidFill>
                  <a:schemeClr val="dk1"/>
                </a:solidFill>
              </a:rPr>
              <a:t>) 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{  // executed if </a:t>
            </a:r>
            <a:r>
              <a:rPr lang="en" sz="2000">
                <a:solidFill>
                  <a:srgbClr val="0000FF"/>
                </a:solidFill>
              </a:rPr>
              <a:t>condition2</a:t>
            </a:r>
            <a:r>
              <a:rPr lang="en" sz="2000">
                <a:solidFill>
                  <a:schemeClr val="dk1"/>
                </a:solidFill>
              </a:rPr>
              <a:t> is true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   Different statement(s);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}</a:t>
            </a:r>
          </a:p>
        </p:txBody>
      </p:sp>
      <p:pic>
        <p:nvPicPr>
          <p:cNvPr id="457" name="Shape 4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4923" y="1265057"/>
            <a:ext cx="3862200" cy="1721291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458" name="Shape 4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025" y="4319587"/>
            <a:ext cx="4781550" cy="20288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/>
          <p:nvPr>
            <p:ph type="title"/>
          </p:nvPr>
        </p:nvSpPr>
        <p:spPr>
          <a:xfrm>
            <a:off x="457200" y="-411162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Control -- refine</a:t>
            </a:r>
          </a:p>
        </p:txBody>
      </p:sp>
      <p:sp>
        <p:nvSpPr>
          <p:cNvPr id="464" name="Shape 464"/>
          <p:cNvSpPr txBox="1"/>
          <p:nvPr>
            <p:ph idx="1" type="body"/>
          </p:nvPr>
        </p:nvSpPr>
        <p:spPr>
          <a:xfrm>
            <a:off x="704125" y="593550"/>
            <a:ext cx="7645800" cy="2316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Conditions leading the control can be refined using logical operators: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&amp;&amp; (and)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|| (or)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! (not)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pic>
        <p:nvPicPr>
          <p:cNvPr id="465" name="Shape 4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00" y="2967725"/>
            <a:ext cx="8709599" cy="31815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/>
        </p:nvSpPr>
        <p:spPr>
          <a:xfrm>
            <a:off x="698025" y="825975"/>
            <a:ext cx="8027100" cy="55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We use the website Codechef.com to write our code; compile and run them. Steps to open :</a:t>
            </a:r>
          </a:p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Go to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https://www.codechef.com/</a:t>
            </a:r>
            <a:r>
              <a:rPr lang="en" sz="1800"/>
              <a:t> on your browser</a:t>
            </a:r>
          </a:p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Under “Practice” goto Code,Compile &amp; Run</a:t>
            </a:r>
          </a:p>
        </p:txBody>
      </p:sp>
      <p:pic>
        <p:nvPicPr>
          <p:cNvPr id="86" name="Shape 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575" y="2166475"/>
            <a:ext cx="7281601" cy="420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/>
          <p:nvPr>
            <p:ph type="title"/>
          </p:nvPr>
        </p:nvSpPr>
        <p:spPr>
          <a:xfrm>
            <a:off x="457200" y="-411162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Control -- refine</a:t>
            </a:r>
          </a:p>
        </p:txBody>
      </p:sp>
      <p:sp>
        <p:nvSpPr>
          <p:cNvPr id="471" name="Shape 471"/>
          <p:cNvSpPr txBox="1"/>
          <p:nvPr>
            <p:ph idx="1" type="body"/>
          </p:nvPr>
        </p:nvSpPr>
        <p:spPr>
          <a:xfrm>
            <a:off x="657775" y="653000"/>
            <a:ext cx="8788500" cy="1838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Use </a:t>
            </a:r>
            <a:r>
              <a:rPr i="1" lang="en" sz="2400"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2400"/>
              <a:t> statements inside loops, along with 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Consolas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continue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Consolas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break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Examples: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pic>
        <p:nvPicPr>
          <p:cNvPr id="472" name="Shape 472"/>
          <p:cNvPicPr preferRelativeResize="0"/>
          <p:nvPr/>
        </p:nvPicPr>
        <p:blipFill rotWithShape="1">
          <a:blip r:embed="rId3">
            <a:alphaModFix/>
          </a:blip>
          <a:srcRect b="0" l="0" r="0" t="18113"/>
          <a:stretch/>
        </p:blipFill>
        <p:spPr>
          <a:xfrm>
            <a:off x="2624275" y="3870347"/>
            <a:ext cx="6229350" cy="2472474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473" name="Shape 4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7237" y="2244625"/>
            <a:ext cx="6223429" cy="1415312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 txBox="1"/>
          <p:nvPr>
            <p:ph idx="1" type="body"/>
          </p:nvPr>
        </p:nvSpPr>
        <p:spPr>
          <a:xfrm>
            <a:off x="197350" y="802200"/>
            <a:ext cx="8876700" cy="5848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Edit </a:t>
            </a:r>
            <a:r>
              <a:rPr b="1" lang="en" sz="2400"/>
              <a:t>control.c </a:t>
            </a:r>
            <a:r>
              <a:rPr lang="en" sz="2400"/>
              <a:t>(you will get it by email)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Replace </a:t>
            </a:r>
            <a:r>
              <a:rPr i="1" lang="en" sz="2400"/>
              <a:t>???</a:t>
            </a:r>
            <a:r>
              <a:rPr lang="en" sz="2400"/>
              <a:t> for the correct control statements so that the program computes the product of the input numbers.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2400"/>
              <a:t>Do you understand the purpose of all the lines?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/>
              <a:t>If you do not, ask!.</a:t>
            </a:r>
          </a:p>
          <a:p>
            <a:pPr indent="0" lvl="0" marL="91440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479" name="Shape 479"/>
          <p:cNvSpPr txBox="1"/>
          <p:nvPr>
            <p:ph type="title"/>
          </p:nvPr>
        </p:nvSpPr>
        <p:spPr>
          <a:xfrm>
            <a:off x="457200" y="-411162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Exercise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/>
          <p:nvPr>
            <p:ph type="title"/>
          </p:nvPr>
        </p:nvSpPr>
        <p:spPr>
          <a:xfrm>
            <a:off x="457200" y="-411162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Exercise -- Array operations</a:t>
            </a:r>
          </a:p>
        </p:txBody>
      </p:sp>
      <p:sp>
        <p:nvSpPr>
          <p:cNvPr id="485" name="Shape 485"/>
          <p:cNvSpPr txBox="1"/>
          <p:nvPr/>
        </p:nvSpPr>
        <p:spPr>
          <a:xfrm>
            <a:off x="387925" y="847900"/>
            <a:ext cx="8154900" cy="53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arrayOps.c into codechef (you will get it by email).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It illustrates how to do operations with arrays in C.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Add the appropriate code whenever you see “???”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Then run.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b="1" lang="en" sz="2400"/>
              <a:t>What do you see? Does it make sense?</a:t>
            </a:r>
            <a:r>
              <a:rPr lang="en" sz="2400"/>
              <a:t> 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 txBox="1"/>
          <p:nvPr>
            <p:ph idx="1" type="body"/>
          </p:nvPr>
        </p:nvSpPr>
        <p:spPr>
          <a:xfrm>
            <a:off x="197350" y="497400"/>
            <a:ext cx="8876700" cy="5848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Problems:</a:t>
            </a:r>
          </a:p>
          <a:p>
            <a:pPr indent="-381000" lvl="0" marL="457200" rtl="0">
              <a:spcBef>
                <a:spcPts val="0"/>
              </a:spcBef>
              <a:buSzPct val="100000"/>
              <a:buAutoNum type="alphaUcParenR"/>
            </a:pPr>
            <a:r>
              <a:rPr lang="en" sz="2400"/>
              <a:t>Find out what the header file </a:t>
            </a:r>
            <a:r>
              <a:rPr i="1" lang="en" sz="2400"/>
              <a:t>string.h</a:t>
            </a:r>
            <a:r>
              <a:rPr lang="en" sz="2400"/>
              <a:t> is. Then include it so you can use the function </a:t>
            </a:r>
            <a:r>
              <a:rPr i="1" lang="en" sz="2400"/>
              <a:t>gets().</a:t>
            </a:r>
          </a:p>
          <a:p>
            <a:pPr indent="-381000" lvl="0" marL="457200" rtl="0">
              <a:spcBef>
                <a:spcPts val="0"/>
              </a:spcBef>
              <a:buSzPct val="100000"/>
              <a:buAutoNum type="alphaUcParenR"/>
            </a:pPr>
            <a:r>
              <a:rPr lang="en" sz="2400"/>
              <a:t>Use your finding to do a program reads words, and then writes them backwards.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	Ex. read “martin” return “nitram”.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 u="sng"/>
          </a:p>
          <a:p>
            <a:pPr lvl="0">
              <a:spcBef>
                <a:spcPts val="0"/>
              </a:spcBef>
              <a:buNone/>
            </a:pPr>
            <a:r>
              <a:rPr lang="en" sz="2400"/>
              <a:t>C) Use your findings to write a program that check whether two words are anagrams (words which have the same lattes and the same number of them).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 u="sng"/>
          </a:p>
        </p:txBody>
      </p:sp>
      <p:sp>
        <p:nvSpPr>
          <p:cNvPr id="491" name="Shape 491"/>
          <p:cNvSpPr txBox="1"/>
          <p:nvPr>
            <p:ph type="title"/>
          </p:nvPr>
        </p:nvSpPr>
        <p:spPr>
          <a:xfrm>
            <a:off x="457200" y="-411162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“Homework”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/>
          <p:nvPr/>
        </p:nvSpPr>
        <p:spPr>
          <a:xfrm>
            <a:off x="438650" y="593100"/>
            <a:ext cx="3583500" cy="5486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88900" marR="88900" rtl="0">
              <a:lnSpc>
                <a:spcPct val="142857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i="1" lang="en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br>
              <a:rPr i="1" lang="en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i="1" lang="en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#include &lt;stdlib.h&gt;</a:t>
            </a:r>
            <a:br>
              <a:rPr i="1" lang="en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i="1" lang="en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int main()</a:t>
            </a:r>
            <a:br>
              <a:rPr i="1" lang="en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i="1" lang="en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i="1" lang="en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i="1" lang="en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int r,a,b;</a:t>
            </a:r>
            <a:br>
              <a:rPr i="1" lang="en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i="1" lang="en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 puts("100 Random Numbers");</a:t>
            </a:r>
            <a:br>
              <a:rPr i="1" lang="en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i="1" lang="en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 for(a=0;a&lt;20;a++)</a:t>
            </a:r>
            <a:br>
              <a:rPr i="1" lang="en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i="1" lang="en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i="1" lang="en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i="1" lang="en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 for(b=0;b&lt;5;b++)</a:t>
            </a:r>
            <a:br>
              <a:rPr i="1" lang="en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i="1" lang="en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i="1" lang="en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i="1" lang="en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 r=rand();</a:t>
            </a:r>
            <a:br>
              <a:rPr i="1" lang="en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i="1" lang="en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 printf("%dt",r);</a:t>
            </a:r>
            <a:br>
              <a:rPr i="1" lang="en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i="1" lang="en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  <a:br>
              <a:rPr i="1" lang="en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i="1" lang="en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 putchar('n');</a:t>
            </a:r>
            <a:br>
              <a:rPr i="1" lang="en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i="1" lang="en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  <a:br>
              <a:rPr i="1" lang="en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i="1" lang="en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 return(0);</a:t>
            </a:r>
            <a:br>
              <a:rPr i="1" lang="en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i="1" lang="en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497" name="Shape 497"/>
          <p:cNvSpPr txBox="1"/>
          <p:nvPr/>
        </p:nvSpPr>
        <p:spPr>
          <a:xfrm>
            <a:off x="374825" y="86400"/>
            <a:ext cx="57831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Have a look at this program</a:t>
            </a:r>
          </a:p>
        </p:txBody>
      </p:sp>
      <p:sp>
        <p:nvSpPr>
          <p:cNvPr id="498" name="Shape 498"/>
          <p:cNvSpPr txBox="1"/>
          <p:nvPr/>
        </p:nvSpPr>
        <p:spPr>
          <a:xfrm>
            <a:off x="4098275" y="440700"/>
            <a:ext cx="4806900" cy="37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D) Write a program that generates and prints N random-sized words consisting of randomly selected characters. The word length should be </a:t>
            </a:r>
            <a:r>
              <a:rPr lang="en" sz="2400">
                <a:solidFill>
                  <a:srgbClr val="0033CC"/>
                </a:solidFill>
              </a:rPr>
              <a:t>1 &lt;= length &lt;= max</a:t>
            </a:r>
            <a:r>
              <a:rPr lang="en" sz="2400">
                <a:solidFill>
                  <a:schemeClr val="dk1"/>
                </a:solidFill>
              </a:rPr>
              <a:t>. Print no more than 50 characters per line. Typical output is:</a:t>
            </a:r>
          </a:p>
        </p:txBody>
      </p:sp>
      <p:pic>
        <p:nvPicPr>
          <p:cNvPr id="499" name="Shape 4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550" y="4502100"/>
            <a:ext cx="4806750" cy="22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/>
          <p:nvPr/>
        </p:nvSpPr>
        <p:spPr>
          <a:xfrm>
            <a:off x="617850" y="210075"/>
            <a:ext cx="71175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End of day 3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6/21/17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 txBox="1"/>
          <p:nvPr/>
        </p:nvSpPr>
        <p:spPr>
          <a:xfrm>
            <a:off x="617850" y="210075"/>
            <a:ext cx="71175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Day 4, 6/22/17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>
              <a:spcBef>
                <a:spcPts val="0"/>
              </a:spcBef>
              <a:buNone/>
            </a:pPr>
            <a:r>
              <a:rPr b="1" lang="en"/>
              <a:t>Morning videos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>
              <a:spcBef>
                <a:spcPts val="0"/>
              </a:spcBef>
              <a:buNone/>
            </a:pPr>
            <a:r>
              <a:rPr lang="en"/>
              <a:t>-array sorting,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https://youtu.be/6qiNJWw5aLI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- matrices, https://youtu.be/qQra2GrjxJc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- if,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https://youtu.be/DZ0ZXipUx-A?list=PL6gx4Cwl9DGAKIXv8Yr6nhGJ9Vlcjyymq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- while, https://youtu.be/7pAXm7WEA2I?list=PL6gx4Cwl9DGAKIXv8Yr6nhGJ9Vlcjyymq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/>
          <p:nvPr/>
        </p:nvSpPr>
        <p:spPr>
          <a:xfrm>
            <a:off x="-259475" y="-65925"/>
            <a:ext cx="4745100" cy="60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1700"/>
              </a:spcBef>
              <a:spcAft>
                <a:spcPts val="1700"/>
              </a:spcAft>
              <a:buNone/>
            </a:pPr>
            <a:r>
              <a:rPr b="1" lang="en" sz="2400">
                <a:solidFill>
                  <a:srgbClr val="444444"/>
                </a:solidFill>
                <a:highlight>
                  <a:srgbClr val="FBFBFB"/>
                </a:highlight>
              </a:rPr>
              <a:t>                        Library functions</a:t>
            </a:r>
          </a:p>
          <a:p>
            <a:pPr indent="-330200" lvl="0" marL="723900" rtl="0">
              <a:lnSpc>
                <a:spcPct val="115000"/>
              </a:lnSpc>
              <a:spcBef>
                <a:spcPts val="1700"/>
              </a:spcBef>
              <a:spcAft>
                <a:spcPts val="1700"/>
              </a:spcAft>
              <a:buClr>
                <a:srgbClr val="444444"/>
              </a:buClr>
              <a:buSzPct val="100000"/>
            </a:pPr>
            <a:r>
              <a:rPr lang="en" sz="1600">
                <a:solidFill>
                  <a:srgbClr val="444444"/>
                </a:solidFill>
                <a:highlight>
                  <a:srgbClr val="FBFBFB"/>
                </a:highlight>
              </a:rPr>
              <a:t>Inbuilt functions which are grouped together and placed in a common place called library</a:t>
            </a:r>
          </a:p>
          <a:p>
            <a:pPr indent="-330200" lvl="0" marL="723900" rtl="0">
              <a:lnSpc>
                <a:spcPct val="115000"/>
              </a:lnSpc>
              <a:spcBef>
                <a:spcPts val="1700"/>
              </a:spcBef>
              <a:spcAft>
                <a:spcPts val="1700"/>
              </a:spcAft>
              <a:buClr>
                <a:srgbClr val="444444"/>
              </a:buClr>
              <a:buSzPct val="100000"/>
            </a:pPr>
            <a:r>
              <a:rPr lang="en" sz="1600">
                <a:solidFill>
                  <a:srgbClr val="444444"/>
                </a:solidFill>
                <a:highlight>
                  <a:srgbClr val="FBFBFB"/>
                </a:highlight>
              </a:rPr>
              <a:t>Each library function in C performs specific operation</a:t>
            </a:r>
          </a:p>
          <a:p>
            <a:pPr indent="-330200" lvl="0" marL="723900" rtl="0">
              <a:lnSpc>
                <a:spcPct val="115000"/>
              </a:lnSpc>
              <a:spcBef>
                <a:spcPts val="1700"/>
              </a:spcBef>
              <a:spcAft>
                <a:spcPts val="1700"/>
              </a:spcAft>
              <a:buClr>
                <a:srgbClr val="444444"/>
              </a:buClr>
              <a:buSzPct val="100000"/>
            </a:pPr>
            <a:r>
              <a:rPr lang="en" sz="1600">
                <a:solidFill>
                  <a:srgbClr val="444444"/>
                </a:solidFill>
                <a:highlight>
                  <a:srgbClr val="FBFBFB"/>
                </a:highlight>
              </a:rPr>
              <a:t>We can make use of these library functions to get the pre-defined output instead of writing our own code to get those outputs</a:t>
            </a:r>
          </a:p>
          <a:p>
            <a:pPr indent="-330200" lvl="0" marL="723900" rtl="0">
              <a:lnSpc>
                <a:spcPct val="115000"/>
              </a:lnSpc>
              <a:spcBef>
                <a:spcPts val="1700"/>
              </a:spcBef>
              <a:spcAft>
                <a:spcPts val="1700"/>
              </a:spcAft>
              <a:buClr>
                <a:srgbClr val="444444"/>
              </a:buClr>
              <a:buSzPct val="100000"/>
            </a:pPr>
            <a:r>
              <a:rPr lang="en" sz="1600">
                <a:solidFill>
                  <a:srgbClr val="444444"/>
                </a:solidFill>
                <a:highlight>
                  <a:srgbClr val="FBFBFB"/>
                </a:highlight>
              </a:rPr>
              <a:t>Created by the persons who designed and created C compilers</a:t>
            </a:r>
          </a:p>
          <a:p>
            <a:pPr indent="-330200" lvl="0" marL="723900" rtl="0">
              <a:lnSpc>
                <a:spcPct val="115000"/>
              </a:lnSpc>
              <a:spcBef>
                <a:spcPts val="1700"/>
              </a:spcBef>
              <a:spcAft>
                <a:spcPts val="1700"/>
              </a:spcAft>
              <a:buClr>
                <a:srgbClr val="444444"/>
              </a:buClr>
              <a:buSzPct val="100000"/>
            </a:pPr>
            <a:r>
              <a:rPr lang="en" sz="1600">
                <a:solidFill>
                  <a:srgbClr val="444444"/>
                </a:solidFill>
                <a:highlight>
                  <a:srgbClr val="FBFBFB"/>
                </a:highlight>
              </a:rPr>
              <a:t>Function declaration, definition for macros are given in all header files</a:t>
            </a:r>
          </a:p>
          <a:p>
            <a:pPr indent="-330200" lvl="0" marL="723900" rtl="0">
              <a:lnSpc>
                <a:spcPct val="115000"/>
              </a:lnSpc>
              <a:spcBef>
                <a:spcPts val="1700"/>
              </a:spcBef>
              <a:spcAft>
                <a:spcPts val="1700"/>
              </a:spcAft>
              <a:buClr>
                <a:srgbClr val="444444"/>
              </a:buClr>
              <a:buSzPct val="100000"/>
            </a:pPr>
            <a:r>
              <a:rPr lang="en" sz="1600">
                <a:solidFill>
                  <a:srgbClr val="444444"/>
                </a:solidFill>
                <a:highlight>
                  <a:srgbClr val="FBFBFB"/>
                </a:highlight>
              </a:rPr>
              <a:t>We are including these header files in our C program using “#include&lt;file_name.h&gt;” </a:t>
            </a:r>
          </a:p>
          <a:p>
            <a:pPr indent="-330200" lvl="0" marL="723900" rtl="0">
              <a:lnSpc>
                <a:spcPct val="115000"/>
              </a:lnSpc>
              <a:spcBef>
                <a:spcPts val="1700"/>
              </a:spcBef>
              <a:spcAft>
                <a:spcPts val="1700"/>
              </a:spcAft>
              <a:buClr>
                <a:srgbClr val="444444"/>
              </a:buClr>
              <a:buSzPct val="100000"/>
            </a:pPr>
            <a:r>
              <a:rPr lang="en" sz="1600">
                <a:solidFill>
                  <a:srgbClr val="444444"/>
                </a:solidFill>
                <a:highlight>
                  <a:srgbClr val="FBFBFB"/>
                </a:highlight>
              </a:rPr>
              <a:t>When we include header files in our C program using “#include&lt;filename.h&gt;” command, all C code of the header files are included in C program. Then, this C program is compiled by compiler and executed</a:t>
            </a:r>
          </a:p>
        </p:txBody>
      </p:sp>
      <p:pic>
        <p:nvPicPr>
          <p:cNvPr id="515" name="Shape 5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2700" y="31752"/>
            <a:ext cx="4045926" cy="64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Shape 516"/>
          <p:cNvSpPr txBox="1"/>
          <p:nvPr/>
        </p:nvSpPr>
        <p:spPr>
          <a:xfrm>
            <a:off x="2014775" y="6326700"/>
            <a:ext cx="68967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"/>
              <a:t>http://fresh2refresh.com/c-programming/c-function/c-library-functions/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/>
          <p:nvPr/>
        </p:nvSpPr>
        <p:spPr>
          <a:xfrm>
            <a:off x="305725" y="-97050"/>
            <a:ext cx="4254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rPr lang="en" sz="1800"/>
              <a:t>Let’s have a look at our old friend </a:t>
            </a:r>
            <a:r>
              <a:rPr i="1" lang="en" sz="1800"/>
              <a:t>stdio.h.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1800"/>
          </a:p>
          <a:p>
            <a:pPr lvl="0">
              <a:spcBef>
                <a:spcPts val="0"/>
              </a:spcBef>
              <a:buNone/>
            </a:pPr>
            <a:r>
              <a:rPr lang="en" sz="1800"/>
              <a:t>This is </a:t>
            </a:r>
            <a:r>
              <a:rPr b="1" lang="en" sz="1800"/>
              <a:t>FYI only. </a:t>
            </a:r>
            <a:r>
              <a:rPr lang="en" sz="1800"/>
              <a:t>You </a:t>
            </a:r>
            <a:r>
              <a:rPr b="1" lang="en" sz="1800"/>
              <a:t>do not need to memorize</a:t>
            </a:r>
            <a:r>
              <a:rPr lang="en" sz="1800"/>
              <a:t>, or even think about, any of this functions details.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http://fresh2refresh.com/c-programming/c-function/stdio-h-library-functions/</a:t>
            </a:r>
          </a:p>
        </p:txBody>
      </p:sp>
      <p:pic>
        <p:nvPicPr>
          <p:cNvPr id="522" name="Shape 5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6726" y="319541"/>
            <a:ext cx="4254000" cy="5280132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Shape 523"/>
          <p:cNvSpPr txBox="1"/>
          <p:nvPr/>
        </p:nvSpPr>
        <p:spPr>
          <a:xfrm>
            <a:off x="5269425" y="5767575"/>
            <a:ext cx="23247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3600"/>
              <a:t>...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/>
          <p:nvPr/>
        </p:nvSpPr>
        <p:spPr>
          <a:xfrm>
            <a:off x="409600" y="232475"/>
            <a:ext cx="44061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/>
              <a:t>time.h</a:t>
            </a:r>
          </a:p>
        </p:txBody>
      </p:sp>
      <p:pic>
        <p:nvPicPr>
          <p:cNvPr id="529" name="Shape 5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2050" y="79325"/>
            <a:ext cx="3329400" cy="4773299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Shape 530"/>
          <p:cNvSpPr txBox="1"/>
          <p:nvPr/>
        </p:nvSpPr>
        <p:spPr>
          <a:xfrm>
            <a:off x="27300" y="3086750"/>
            <a:ext cx="7092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	#include &lt;time.h&gt;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	int main(void)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	{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		time_t start,end;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		volatile long unsigned counter;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		start = time(NULL);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		for(counter = 0; counter &lt; 500000000; counter++)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			; /* Do nothing, just loop */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		end = time(NULL);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		printf("The loop used %f seconds.\n", difftime(end, start));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		return 0;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	}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624" y="1253249"/>
            <a:ext cx="6456649" cy="533247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/>
          <p:nvPr/>
        </p:nvSpPr>
        <p:spPr>
          <a:xfrm>
            <a:off x="1361125" y="2164400"/>
            <a:ext cx="1779900" cy="4416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 txBox="1"/>
          <p:nvPr/>
        </p:nvSpPr>
        <p:spPr>
          <a:xfrm>
            <a:off x="732925" y="756175"/>
            <a:ext cx="7900500" cy="1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3.Change the programming language to C from the dropdown</a:t>
            </a:r>
          </a:p>
        </p:txBody>
      </p:sp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7500" y="2159512"/>
            <a:ext cx="2039546" cy="451375"/>
          </a:xfrm>
          <a:prstGeom prst="rect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5" name="Shape 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724" y="3584949"/>
            <a:ext cx="8200974" cy="1814974"/>
          </a:xfrm>
          <a:prstGeom prst="rect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 txBox="1"/>
          <p:nvPr/>
        </p:nvSpPr>
        <p:spPr>
          <a:xfrm>
            <a:off x="409600" y="232475"/>
            <a:ext cx="44061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time.h</a:t>
            </a:r>
          </a:p>
        </p:txBody>
      </p:sp>
      <p:sp>
        <p:nvSpPr>
          <p:cNvPr id="536" name="Shape 536"/>
          <p:cNvSpPr txBox="1"/>
          <p:nvPr/>
        </p:nvSpPr>
        <p:spPr>
          <a:xfrm>
            <a:off x="27300" y="3086750"/>
            <a:ext cx="7092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b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#include &lt;time.h&gt;</a:t>
            </a:r>
            <a:b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int main(void)</a:t>
            </a:r>
            <a:b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{</a:t>
            </a:r>
            <a:b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	time_t start,end;</a:t>
            </a:r>
            <a:b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	volatile long unsigned counter;</a:t>
            </a:r>
            <a:b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	start = time(NULL);</a:t>
            </a:r>
            <a:b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	for(counter = 0; counter &lt; 500000000; counter++)</a:t>
            </a:r>
            <a:b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		; /* Do nothing, just loop */</a:t>
            </a:r>
            <a:b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	end = time(NULL);</a:t>
            </a:r>
            <a:b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	printf("The loop used %f seconds.\n", difftime(end, start));</a:t>
            </a:r>
            <a:b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	return 0;</a:t>
            </a:r>
            <a:b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</p:txBody>
      </p:sp>
      <p:sp>
        <p:nvSpPr>
          <p:cNvPr id="537" name="Shape 537"/>
          <p:cNvSpPr txBox="1"/>
          <p:nvPr/>
        </p:nvSpPr>
        <p:spPr>
          <a:xfrm>
            <a:off x="4365000" y="537275"/>
            <a:ext cx="4627500" cy="39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Use time.h and the functions in this slide, but implement them into one of our past programs… your favorite. Use this to time the execution length of: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If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For …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While…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Scanf …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Printf…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rPr lang="en" sz="1800"/>
              <a:t>statements.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Then, share the results with your peers. 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/>
          <p:nvPr/>
        </p:nvSpPr>
        <p:spPr>
          <a:xfrm>
            <a:off x="708500" y="343175"/>
            <a:ext cx="6597900" cy="45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Thurs, 6/22/17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Afternoon videos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Pointers,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https://youtu.be/Rxvv9krECNw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  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https://youtu.be/h-HBipu_1P0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/>
          <p:nvPr>
            <p:ph idx="1" type="body"/>
          </p:nvPr>
        </p:nvSpPr>
        <p:spPr>
          <a:xfrm>
            <a:off x="562500" y="497400"/>
            <a:ext cx="6882900" cy="177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highlight>
                  <a:srgbClr val="FFFFFF"/>
                </a:highlight>
              </a:rPr>
              <a:t>Access the memory and manipulate the address.</a:t>
            </a:r>
          </a:p>
        </p:txBody>
      </p:sp>
      <p:sp>
        <p:nvSpPr>
          <p:cNvPr id="548" name="Shape 548"/>
          <p:cNvSpPr txBox="1"/>
          <p:nvPr>
            <p:ph type="title"/>
          </p:nvPr>
        </p:nvSpPr>
        <p:spPr>
          <a:xfrm>
            <a:off x="457200" y="-411162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Pointers</a:t>
            </a:r>
          </a:p>
        </p:txBody>
      </p:sp>
      <p:pic>
        <p:nvPicPr>
          <p:cNvPr id="549" name="Shape 5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025" y="1122525"/>
            <a:ext cx="5695950" cy="381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550" name="Shape 550"/>
          <p:cNvSpPr txBox="1"/>
          <p:nvPr/>
        </p:nvSpPr>
        <p:spPr>
          <a:xfrm>
            <a:off x="4721625" y="4997325"/>
            <a:ext cx="43641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/>
              <a:t>http://www.programiz.com/c-programming/c-pointers</a:t>
            </a:r>
          </a:p>
        </p:txBody>
      </p:sp>
      <p:pic>
        <p:nvPicPr>
          <p:cNvPr id="551" name="Shape 5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1474" y="1641112"/>
            <a:ext cx="2763524" cy="27728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552" name="Shape 552"/>
          <p:cNvSpPr txBox="1"/>
          <p:nvPr>
            <p:ph idx="1" type="body"/>
          </p:nvPr>
        </p:nvSpPr>
        <p:spPr>
          <a:xfrm>
            <a:off x="562500" y="5313525"/>
            <a:ext cx="6882900" cy="1274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highlight>
                  <a:srgbClr val="FFFFFF"/>
                </a:highlight>
              </a:rPr>
              <a:t>Compile pointers.c. Then run twice.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400">
                <a:highlight>
                  <a:srgbClr val="FFFFFF"/>
                </a:highlight>
              </a:rPr>
              <a:t>What do you notice?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/>
          <p:nvPr>
            <p:ph idx="1" type="body"/>
          </p:nvPr>
        </p:nvSpPr>
        <p:spPr>
          <a:xfrm>
            <a:off x="562500" y="497400"/>
            <a:ext cx="6882900" cy="177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highlight>
                  <a:srgbClr val="FFFFFF"/>
                </a:highlight>
              </a:rPr>
              <a:t>Access the memory and manipulate the address.</a:t>
            </a:r>
          </a:p>
        </p:txBody>
      </p:sp>
      <p:sp>
        <p:nvSpPr>
          <p:cNvPr id="558" name="Shape 558"/>
          <p:cNvSpPr txBox="1"/>
          <p:nvPr>
            <p:ph type="title"/>
          </p:nvPr>
        </p:nvSpPr>
        <p:spPr>
          <a:xfrm>
            <a:off x="457200" y="-411162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Pointers</a:t>
            </a:r>
          </a:p>
        </p:txBody>
      </p:sp>
      <p:pic>
        <p:nvPicPr>
          <p:cNvPr id="559" name="Shape 5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025" y="1122525"/>
            <a:ext cx="5695950" cy="381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560" name="Shape 560"/>
          <p:cNvSpPr txBox="1"/>
          <p:nvPr/>
        </p:nvSpPr>
        <p:spPr>
          <a:xfrm>
            <a:off x="4721625" y="4997325"/>
            <a:ext cx="43641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/>
              <a:t>http://www.programiz.com/c-programming/c-pointers</a:t>
            </a:r>
          </a:p>
        </p:txBody>
      </p:sp>
      <p:pic>
        <p:nvPicPr>
          <p:cNvPr id="561" name="Shape 5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1474" y="1641112"/>
            <a:ext cx="2763524" cy="27728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562" name="Shape 562"/>
          <p:cNvSpPr txBox="1"/>
          <p:nvPr>
            <p:ph idx="1" type="body"/>
          </p:nvPr>
        </p:nvSpPr>
        <p:spPr>
          <a:xfrm>
            <a:off x="562500" y="5008725"/>
            <a:ext cx="8124300" cy="1274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highlight>
                  <a:srgbClr val="FFFFFF"/>
                </a:highlight>
              </a:rPr>
              <a:t>Common mistakes:</a:t>
            </a:r>
          </a:p>
          <a:p>
            <a:pPr indent="-69850" lvl="0" marL="63500" marR="63500" rtl="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int c, *pc;</a:t>
            </a:r>
            <a:b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pc=c;   </a:t>
            </a:r>
            <a:r>
              <a:rPr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/* pc is address whereas, c is not an address. */</a:t>
            </a:r>
            <a:br>
              <a:rPr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*pc=&amp;c; </a:t>
            </a:r>
            <a:r>
              <a:rPr lang="en" sz="1800">
                <a:solidFill>
                  <a:srgbClr val="0A0AFF"/>
                </a:solidFill>
                <a:latin typeface="Consolas"/>
                <a:ea typeface="Consolas"/>
                <a:cs typeface="Consolas"/>
                <a:sym typeface="Consolas"/>
              </a:rPr>
              <a:t>/* &amp;c is address whereas, *pc is not an address. */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Shape 5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219200"/>
            <a:ext cx="7867775" cy="5445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568" name="Shape 568"/>
          <p:cNvSpPr txBox="1"/>
          <p:nvPr>
            <p:ph idx="4294967295" type="title"/>
          </p:nvPr>
        </p:nvSpPr>
        <p:spPr>
          <a:xfrm>
            <a:off x="457200" y="4270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/>
              <a:t>Exercise -- Pointers &amp; Arrays</a:t>
            </a:r>
          </a:p>
          <a:p>
            <a:pPr lvl="0" rtl="0">
              <a:spcBef>
                <a:spcPts val="60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0" lang="en" sz="2400"/>
              <a:t>Run. Study what’s happening. 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/>
          <p:nvPr>
            <p:ph idx="1" type="body"/>
          </p:nvPr>
        </p:nvSpPr>
        <p:spPr>
          <a:xfrm>
            <a:off x="263225" y="497400"/>
            <a:ext cx="8423700" cy="20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highlight>
                  <a:srgbClr val="FFFFFF"/>
                </a:highlight>
              </a:rPr>
              <a:t>Then Change line B to read: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printf("ptr + %d = %d\n",i, *ptr++)</a:t>
            </a:r>
            <a:r>
              <a:rPr lang="en" sz="2400">
                <a:highlight>
                  <a:srgbClr val="FFFFFF"/>
                </a:highlight>
              </a:rPr>
              <a:t>; and run it again.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highlight>
                  <a:srgbClr val="FFFFFF"/>
                </a:highlight>
              </a:rPr>
              <a:t>Then change it to: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printf("ptr + %d = %d\n",i, *(++ptr));</a:t>
            </a:r>
            <a:r>
              <a:rPr lang="en" sz="2400">
                <a:highlight>
                  <a:srgbClr val="FFFFFF"/>
                </a:highlight>
              </a:rPr>
              <a:t> and try once more.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highlight>
                  <a:srgbClr val="FFFFFF"/>
                </a:highlight>
              </a:rPr>
              <a:t>Each time try and predict the outcome and carefully look at the actual outcome.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highlight>
                <a:srgbClr val="FFFFFF"/>
              </a:highlight>
            </a:endParaRPr>
          </a:p>
        </p:txBody>
      </p:sp>
      <p:sp>
        <p:nvSpPr>
          <p:cNvPr id="574" name="Shape 574"/>
          <p:cNvSpPr txBox="1"/>
          <p:nvPr>
            <p:ph type="title"/>
          </p:nvPr>
        </p:nvSpPr>
        <p:spPr>
          <a:xfrm>
            <a:off x="457200" y="-411162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Exercise -- Pointers &amp; Arrays</a:t>
            </a:r>
          </a:p>
        </p:txBody>
      </p:sp>
      <p:sp>
        <p:nvSpPr>
          <p:cNvPr id="575" name="Shape 575"/>
          <p:cNvSpPr txBox="1"/>
          <p:nvPr/>
        </p:nvSpPr>
        <p:spPr>
          <a:xfrm>
            <a:off x="4729925" y="6468675"/>
            <a:ext cx="43641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i="1" lang="en">
                <a:solidFill>
                  <a:schemeClr val="dk1"/>
                </a:solidFill>
              </a:rPr>
              <a:t>http://www.programiz.com/c-programming/c-pointers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Shape 580"/>
          <p:cNvPicPr preferRelativeResize="0"/>
          <p:nvPr/>
        </p:nvPicPr>
        <p:blipFill rotWithShape="1">
          <a:blip r:embed="rId3">
            <a:alphaModFix/>
          </a:blip>
          <a:srcRect b="7304" l="0" r="81676" t="23592"/>
          <a:stretch/>
        </p:blipFill>
        <p:spPr>
          <a:xfrm>
            <a:off x="3200400" y="1263175"/>
            <a:ext cx="3368647" cy="4188225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Shape 581"/>
          <p:cNvSpPr txBox="1"/>
          <p:nvPr/>
        </p:nvSpPr>
        <p:spPr>
          <a:xfrm>
            <a:off x="1162175" y="842825"/>
            <a:ext cx="7316700" cy="47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Write a </a:t>
            </a:r>
            <a:r>
              <a:rPr lang="en">
                <a:solidFill>
                  <a:srgbClr val="0033CC"/>
                </a:solidFill>
                <a:latin typeface="Consolas"/>
                <a:ea typeface="Consolas"/>
                <a:cs typeface="Consolas"/>
                <a:sym typeface="Consolas"/>
              </a:rPr>
              <a:t>main()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program that prints an n by n square of characters. Divide the square into quarters, and fill each quarter with a different character. Here is the output when n==15: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 extra fun, make n and the characters for each quadrant command line parameters. (But the answer does not do this.)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Shape 5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932821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Shape 5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5800"/>
            <a:ext cx="8839202" cy="4655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Shape 5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8600"/>
            <a:ext cx="8839197" cy="572508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597" name="Shape 597"/>
          <p:cNvSpPr txBox="1"/>
          <p:nvPr/>
        </p:nvSpPr>
        <p:spPr>
          <a:xfrm>
            <a:off x="3138975" y="6118725"/>
            <a:ext cx="49131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Then, fix the swap function.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The very basics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t/>
            </a:r>
            <a:endParaRPr b="0">
              <a:solidFill>
                <a:srgbClr val="FF0000"/>
              </a:solidFill>
            </a:endParaRPr>
          </a:p>
        </p:txBody>
      </p:sp>
      <p:sp>
        <p:nvSpPr>
          <p:cNvPr id="101" name="Shape 101"/>
          <p:cNvSpPr txBox="1"/>
          <p:nvPr/>
        </p:nvSpPr>
        <p:spPr>
          <a:xfrm>
            <a:off x="357900" y="756375"/>
            <a:ext cx="8428200" cy="1213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just">
              <a:spcBef>
                <a:spcPts val="60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Use a text editor to open the code file </a:t>
            </a:r>
            <a:r>
              <a:rPr i="1" lang="en" sz="2400">
                <a:solidFill>
                  <a:schemeClr val="dk1"/>
                </a:solidFill>
              </a:rPr>
              <a:t>Hello.c.</a:t>
            </a:r>
          </a:p>
          <a:p>
            <a:pPr lvl="0" rtl="0" algn="just">
              <a:spcBef>
                <a:spcPts val="60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This program prints “Hello world!” on the screen. </a:t>
            </a:r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425" y="1943100"/>
            <a:ext cx="7105650" cy="2628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/>
          <p:nvPr/>
        </p:nvSpPr>
        <p:spPr>
          <a:xfrm>
            <a:off x="708500" y="343175"/>
            <a:ext cx="6597900" cy="45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Fri</a:t>
            </a:r>
            <a:r>
              <a:rPr lang="en"/>
              <a:t>, 6/23/17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Morning videos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time.h, https://youtu.be/5TRC3R4dQNM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Time functions,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https://youtu.be/4j0pRe8rxhs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Timing program,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https://youtu.be/I-vw0aIZ4FI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Afternoon videos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Function calls,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https://youtu.be/341VqGbPFk8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   (continuation) https://youtu.be/gFngmTjSuHM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Function examples,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https://youtu.be/_oyuKw3vBf8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Return values, </a:t>
            </a:r>
            <a:r>
              <a:rPr lang="en" u="sng">
                <a:solidFill>
                  <a:schemeClr val="hlink"/>
                </a:solidFill>
                <a:hlinkClick r:id="rId7"/>
              </a:rPr>
              <a:t>https://youtu.be/ye2tvFir65g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Structures, </a:t>
            </a:r>
            <a:r>
              <a:rPr lang="en" u="sng">
                <a:solidFill>
                  <a:schemeClr val="hlink"/>
                </a:solidFill>
                <a:hlinkClick r:id="rId8"/>
              </a:rPr>
              <a:t>https://youtu.be/VMFKz7Klx7I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-&gt; op </a:t>
            </a:r>
            <a:r>
              <a:rPr lang="en" u="sng">
                <a:solidFill>
                  <a:schemeClr val="hlink"/>
                </a:solidFill>
                <a:hlinkClick r:id="rId9"/>
              </a:rPr>
              <a:t>https://www.youtube.com/watch?v=2RP4f9beidc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struct and -&gt;  , https://youtu.be/J2iHTv5VVgg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 txBox="1"/>
          <p:nvPr/>
        </p:nvSpPr>
        <p:spPr>
          <a:xfrm>
            <a:off x="409600" y="232475"/>
            <a:ext cx="48597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/>
              <a:t>t</a:t>
            </a:r>
            <a:r>
              <a:rPr b="1" lang="en" sz="2400"/>
              <a:t>ime.h		another example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Read this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/>
          </a:p>
        </p:txBody>
      </p:sp>
      <p:sp>
        <p:nvSpPr>
          <p:cNvPr id="608" name="Shape 608"/>
          <p:cNvSpPr txBox="1"/>
          <p:nvPr/>
        </p:nvSpPr>
        <p:spPr>
          <a:xfrm>
            <a:off x="811450" y="2192075"/>
            <a:ext cx="7202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	#include &lt;time.h&gt;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#define PST (-8)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#define CET (1)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	int main ()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{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        time_t raw_time;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        struct tm *ptr_ts;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        time ( &amp;raw_time );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        ptr_ts = gmtime ( &amp;raw_time );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        printf ("Time Los Angeles: %2d:%02d\n",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             ptr_ts-&gt;tm_hour+PST, ptr_ts-&gt;tm_min);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        printf ("Time Amsterdam: %2d:%02d\n",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             ptr_ts-&gt;tm_hour+CET, ptr_ts-&gt;tm_min);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		return 0;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 }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 txBox="1"/>
          <p:nvPr/>
        </p:nvSpPr>
        <p:spPr>
          <a:xfrm>
            <a:off x="456450" y="343175"/>
            <a:ext cx="8313600" cy="60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>
              <a:spcBef>
                <a:spcPts val="0"/>
              </a:spcBef>
              <a:buSzPct val="100000"/>
              <a:buAutoNum type="alphaUcParenR"/>
            </a:pPr>
            <a:r>
              <a:rPr lang="en" sz="1800"/>
              <a:t>Write a program that calculates the time differences between Houston and: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NYC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LA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Juneau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London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Moscow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Tokyo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Ankara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Sydney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Wellington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rPr lang="en" sz="1800"/>
              <a:t>B) Copy-past this problem. Then, use this information along with IF statements to print on the screen whether it is a good idea to call people in those cities over the phone, at noon Houston time (CT).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 txBox="1"/>
          <p:nvPr>
            <p:ph type="title"/>
          </p:nvPr>
        </p:nvSpPr>
        <p:spPr>
          <a:xfrm>
            <a:off x="457200" y="-334962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Control -- user defined functions</a:t>
            </a:r>
          </a:p>
        </p:txBody>
      </p:sp>
      <p:sp>
        <p:nvSpPr>
          <p:cNvPr id="619" name="Shape 619"/>
          <p:cNvSpPr txBox="1"/>
          <p:nvPr>
            <p:ph idx="1" type="body"/>
          </p:nvPr>
        </p:nvSpPr>
        <p:spPr>
          <a:xfrm>
            <a:off x="138000" y="566100"/>
            <a:ext cx="8472600" cy="562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Help organize programs in sections with specific tasks. 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Strong C capabilities: its flexibility to create very personalized user defined functions and data types.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Example: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2400"/>
              <a:t>userFunction.c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b="1" lang="en" sz="2400"/>
              <a:t>Type and </a:t>
            </a:r>
            <a:r>
              <a:rPr b="1" lang="en" sz="2400"/>
              <a:t>run.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Do you understand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the control path?</a:t>
            </a:r>
          </a:p>
        </p:txBody>
      </p:sp>
      <p:pic>
        <p:nvPicPr>
          <p:cNvPr id="620" name="Shape 6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1125" y="1976750"/>
            <a:ext cx="5884300" cy="47383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 txBox="1"/>
          <p:nvPr>
            <p:ph idx="1" type="body"/>
          </p:nvPr>
        </p:nvSpPr>
        <p:spPr>
          <a:xfrm>
            <a:off x="197350" y="497400"/>
            <a:ext cx="8876700" cy="5848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stdDeviation.c</a:t>
            </a:r>
            <a:r>
              <a:rPr lang="en" sz="2400"/>
              <a:t> received over email.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It’s a program that computes the standard deviation of dynamically read data. What’s new?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Run the program in codechef/code Blocks.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Then: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2400"/>
              <a:t>Create a function in this program. </a:t>
            </a:r>
            <a:r>
              <a:rPr lang="en" sz="2400"/>
              <a:t>The idea is that the main() function only takes care of reading data, while the new function takes care of math.</a:t>
            </a:r>
          </a:p>
        </p:txBody>
      </p:sp>
      <p:sp>
        <p:nvSpPr>
          <p:cNvPr id="626" name="Shape 626"/>
          <p:cNvSpPr txBox="1"/>
          <p:nvPr>
            <p:ph type="title"/>
          </p:nvPr>
        </p:nvSpPr>
        <p:spPr>
          <a:xfrm>
            <a:off x="457200" y="-411162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Exercise -- Functions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 txBox="1"/>
          <p:nvPr/>
        </p:nvSpPr>
        <p:spPr>
          <a:xfrm>
            <a:off x="494800" y="402725"/>
            <a:ext cx="7870500" cy="49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just">
              <a:spcBef>
                <a:spcPts val="0"/>
              </a:spcBef>
              <a:buNone/>
            </a:pPr>
            <a:r>
              <a:rPr lang="en" sz="2400"/>
              <a:t>Sorting arrays by selection. You will receive “SelectionSort.c” via email. Copy paste to your C programming console (codechef, visual studio, etc.). Read it and make sure you understand what it does.</a:t>
            </a:r>
          </a:p>
          <a:p>
            <a:pPr lvl="0" algn="just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algn="just">
              <a:spcBef>
                <a:spcPts val="0"/>
              </a:spcBef>
              <a:buNone/>
            </a:pPr>
            <a:r>
              <a:rPr lang="en" sz="2400"/>
              <a:t>Then, substitute ALL ??? by the correct code so that it works properly. </a:t>
            </a:r>
          </a:p>
          <a:p>
            <a:pPr lvl="0" algn="just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 algn="just">
              <a:spcBef>
                <a:spcPts val="0"/>
              </a:spcBef>
              <a:buNone/>
            </a:pPr>
            <a:r>
              <a:rPr lang="en" sz="2400"/>
              <a:t>Note the use of functions and pointers. 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algn="just">
              <a:spcBef>
                <a:spcPts val="0"/>
              </a:spcBef>
              <a:buNone/>
            </a:pPr>
            <a:r>
              <a:rPr lang="en" sz="2400"/>
              <a:t>Can you think of a different way of doing the same task? If so, then share your thoughts!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 txBox="1"/>
          <p:nvPr/>
        </p:nvSpPr>
        <p:spPr>
          <a:xfrm>
            <a:off x="494800" y="402725"/>
            <a:ext cx="7870500" cy="49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lang="en" sz="2400"/>
              <a:t>Sorting arrays by randomizing. You will receive “RandomSort.c” via email. Copy paste to your C programming console (codechef, visual studio, etc.). Read it and make sure you understand what it does.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 algn="just">
              <a:spcBef>
                <a:spcPts val="0"/>
              </a:spcBef>
              <a:buNone/>
            </a:pPr>
            <a:r>
              <a:rPr lang="en" sz="2400"/>
              <a:t>Then, substitute ALL ??? by the correct code so that it works properly. 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 algn="just">
              <a:spcBef>
                <a:spcPts val="0"/>
              </a:spcBef>
              <a:buNone/>
            </a:pPr>
            <a:r>
              <a:rPr lang="en" sz="2400"/>
              <a:t>Note the use of functions, random numbers, #include variables and pointers. 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 algn="just">
              <a:spcBef>
                <a:spcPts val="0"/>
              </a:spcBef>
              <a:buNone/>
            </a:pPr>
            <a:r>
              <a:rPr lang="en" sz="2400"/>
              <a:t>Can you think of a different way of doing the same task? If so, then share your thoughts!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 txBox="1"/>
          <p:nvPr/>
        </p:nvSpPr>
        <p:spPr>
          <a:xfrm>
            <a:off x="425750" y="161100"/>
            <a:ext cx="8411400" cy="37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Read this material on how strings are dealt with, and the importance of their use in C.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https://chortle.ccsu.edu/CPuzzles/PartS/stringsIntro.html</a:t>
            </a:r>
          </a:p>
        </p:txBody>
      </p:sp>
      <p:pic>
        <p:nvPicPr>
          <p:cNvPr id="642" name="Shape 6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290799"/>
            <a:ext cx="7940023" cy="3966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 txBox="1"/>
          <p:nvPr/>
        </p:nvSpPr>
        <p:spPr>
          <a:xfrm>
            <a:off x="173000" y="135925"/>
            <a:ext cx="8822700" cy="57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/>
              <a:t>Day 2.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*Math 1 </a:t>
            </a:r>
            <a:r>
              <a:rPr lang="en"/>
              <a:t>https://youtu.be/vvpDbhqPrww?t=7m2s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*Math 2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https://youtu.be/_oqmPcqWHlE?list=PL6gx4Cwl9DGAKIXv8Yr6nhGJ9Vlcjyymq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 txBox="1"/>
          <p:nvPr/>
        </p:nvSpPr>
        <p:spPr>
          <a:xfrm>
            <a:off x="556050" y="308925"/>
            <a:ext cx="79206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Tests</a:t>
            </a:r>
          </a:p>
        </p:txBody>
      </p:sp>
      <p:graphicFrame>
        <p:nvGraphicFramePr>
          <p:cNvPr id="653" name="Shape 653"/>
          <p:cNvGraphicFramePr/>
          <p:nvPr/>
        </p:nvGraphicFramePr>
        <p:xfrm>
          <a:off x="952500" y="1524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{4759FD94-1160-4A87-8979-027660488F9C}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url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taken?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Date taken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http://www.sanfoundry.com/online-c-test-increment-decrement-operators/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No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457200" y="1222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Hello.c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t/>
            </a:r>
            <a:endParaRPr b="0">
              <a:solidFill>
                <a:srgbClr val="FF0000"/>
              </a:solidFill>
            </a:endParaRPr>
          </a:p>
        </p:txBody>
      </p:sp>
      <p:sp>
        <p:nvSpPr>
          <p:cNvPr id="108" name="Shape 108"/>
          <p:cNvSpPr txBox="1"/>
          <p:nvPr/>
        </p:nvSpPr>
        <p:spPr>
          <a:xfrm>
            <a:off x="232300" y="443100"/>
            <a:ext cx="8283599" cy="53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...... */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</a:rPr>
              <a:t> </a:t>
            </a:r>
            <a:r>
              <a:rPr lang="en" sz="2400">
                <a:highlight>
                  <a:srgbClr val="FFFFFF"/>
                </a:highlight>
              </a:rPr>
              <a:t>&amp;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</a:rPr>
              <a:t>  </a:t>
            </a: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//...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 algn="just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are </a:t>
            </a:r>
            <a:r>
              <a:rPr i="1" lang="en" sz="2400">
                <a:solidFill>
                  <a:schemeClr val="dk1"/>
                </a:solidFill>
                <a:highlight>
                  <a:srgbClr val="FFFFFF"/>
                </a:highlight>
              </a:rPr>
              <a:t>comments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; NOT </a:t>
            </a:r>
          </a:p>
          <a:p>
            <a:pPr lvl="0" rtl="0" algn="just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executable, ignored </a:t>
            </a:r>
          </a:p>
          <a:p>
            <a:pPr lvl="0" rtl="0" algn="just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by the compiler. </a:t>
            </a:r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350" y="138300"/>
            <a:ext cx="5037873" cy="1863899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